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56" r:id="rId2"/>
    <p:sldId id="374" r:id="rId3"/>
    <p:sldId id="375" r:id="rId4"/>
    <p:sldId id="268" r:id="rId5"/>
    <p:sldId id="269" r:id="rId6"/>
    <p:sldId id="272" r:id="rId7"/>
    <p:sldId id="389" r:id="rId8"/>
    <p:sldId id="390" r:id="rId9"/>
    <p:sldId id="360" r:id="rId10"/>
    <p:sldId id="394" r:id="rId11"/>
    <p:sldId id="264" r:id="rId12"/>
    <p:sldId id="319" r:id="rId13"/>
    <p:sldId id="351" r:id="rId14"/>
    <p:sldId id="340" r:id="rId15"/>
    <p:sldId id="341" r:id="rId16"/>
    <p:sldId id="344" r:id="rId17"/>
    <p:sldId id="346" r:id="rId18"/>
    <p:sldId id="347" r:id="rId19"/>
    <p:sldId id="352" r:id="rId20"/>
    <p:sldId id="326" r:id="rId21"/>
    <p:sldId id="417" r:id="rId22"/>
    <p:sldId id="418" r:id="rId23"/>
    <p:sldId id="419" r:id="rId24"/>
    <p:sldId id="359" r:id="rId25"/>
    <p:sldId id="335" r:id="rId26"/>
    <p:sldId id="361" r:id="rId27"/>
    <p:sldId id="303" r:id="rId28"/>
    <p:sldId id="338" r:id="rId29"/>
    <p:sldId id="276" r:id="rId30"/>
    <p:sldId id="339" r:id="rId31"/>
    <p:sldId id="310" r:id="rId32"/>
    <p:sldId id="362" r:id="rId33"/>
    <p:sldId id="308" r:id="rId34"/>
    <p:sldId id="384" r:id="rId35"/>
    <p:sldId id="407" r:id="rId36"/>
    <p:sldId id="403" r:id="rId37"/>
    <p:sldId id="370" r:id="rId38"/>
    <p:sldId id="415" r:id="rId39"/>
    <p:sldId id="414" r:id="rId40"/>
    <p:sldId id="371" r:id="rId41"/>
    <p:sldId id="406" r:id="rId42"/>
    <p:sldId id="420" r:id="rId43"/>
    <p:sldId id="364" r:id="rId44"/>
    <p:sldId id="365" r:id="rId45"/>
    <p:sldId id="422" r:id="rId46"/>
    <p:sldId id="366" r:id="rId47"/>
    <p:sldId id="367" r:id="rId48"/>
    <p:sldId id="424" r:id="rId49"/>
    <p:sldId id="425" r:id="rId50"/>
    <p:sldId id="405" r:id="rId51"/>
    <p:sldId id="423" r:id="rId52"/>
    <p:sldId id="404" r:id="rId53"/>
    <p:sldId id="372" r:id="rId54"/>
    <p:sldId id="376" r:id="rId55"/>
    <p:sldId id="377" r:id="rId56"/>
    <p:sldId id="378" r:id="rId57"/>
    <p:sldId id="426" r:id="rId58"/>
    <p:sldId id="379" r:id="rId59"/>
    <p:sldId id="408" r:id="rId60"/>
    <p:sldId id="409" r:id="rId61"/>
    <p:sldId id="337" r:id="rId62"/>
    <p:sldId id="317" r:id="rId63"/>
    <p:sldId id="318" r:id="rId64"/>
    <p:sldId id="330" r:id="rId65"/>
    <p:sldId id="331" r:id="rId66"/>
    <p:sldId id="332" r:id="rId67"/>
    <p:sldId id="381" r:id="rId68"/>
    <p:sldId id="416" r:id="rId69"/>
    <p:sldId id="385" r:id="rId70"/>
    <p:sldId id="411" r:id="rId71"/>
    <p:sldId id="412" r:id="rId72"/>
    <p:sldId id="357" r:id="rId73"/>
    <p:sldId id="354" r:id="rId74"/>
  </p:sldIdLst>
  <p:sldSz cx="9144000" cy="6858000" type="screen4x3"/>
  <p:notesSz cx="6950075" cy="91678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2CCBF1-7B28-4383-B82D-24E5D76C4260}">
          <p14:sldIdLst>
            <p14:sldId id="256"/>
            <p14:sldId id="374"/>
            <p14:sldId id="375"/>
          </p14:sldIdLst>
        </p14:section>
        <p14:section name="Untitled Section" id="{2C6BEB22-8943-49A6-91A0-FE9BC0BBA6DC}">
          <p14:sldIdLst>
            <p14:sldId id="268"/>
            <p14:sldId id="269"/>
            <p14:sldId id="272"/>
            <p14:sldId id="389"/>
            <p14:sldId id="390"/>
            <p14:sldId id="360"/>
            <p14:sldId id="394"/>
          </p14:sldIdLst>
        </p14:section>
        <p14:section name="Untitled Section" id="{41290272-1ABB-48B2-8DCC-210E0A247CA7}">
          <p14:sldIdLst>
            <p14:sldId id="264"/>
            <p14:sldId id="319"/>
            <p14:sldId id="351"/>
            <p14:sldId id="340"/>
            <p14:sldId id="341"/>
            <p14:sldId id="344"/>
            <p14:sldId id="346"/>
            <p14:sldId id="347"/>
          </p14:sldIdLst>
        </p14:section>
        <p14:section name="Untitled Section" id="{AF0F5D1E-E7D9-4E96-829D-6A79D4AA2DE0}">
          <p14:sldIdLst>
            <p14:sldId id="352"/>
            <p14:sldId id="326"/>
            <p14:sldId id="417"/>
            <p14:sldId id="418"/>
            <p14:sldId id="419"/>
            <p14:sldId id="359"/>
          </p14:sldIdLst>
        </p14:section>
        <p14:section name="Untitled Section" id="{EEA18249-B8BD-4D84-A167-6316893FEE24}">
          <p14:sldIdLst>
            <p14:sldId id="335"/>
            <p14:sldId id="361"/>
            <p14:sldId id="303"/>
            <p14:sldId id="338"/>
            <p14:sldId id="276"/>
            <p14:sldId id="339"/>
            <p14:sldId id="310"/>
            <p14:sldId id="362"/>
            <p14:sldId id="308"/>
          </p14:sldIdLst>
        </p14:section>
        <p14:section name="Untitled Section" id="{2C360FCE-10BE-4B75-829C-F91EA3183EF6}">
          <p14:sldIdLst>
            <p14:sldId id="384"/>
            <p14:sldId id="407"/>
            <p14:sldId id="403"/>
          </p14:sldIdLst>
        </p14:section>
        <p14:section name="Untitled Section" id="{356070FC-59BC-4EE2-861F-7DEDEF552796}">
          <p14:sldIdLst>
            <p14:sldId id="370"/>
            <p14:sldId id="415"/>
            <p14:sldId id="414"/>
            <p14:sldId id="371"/>
            <p14:sldId id="406"/>
            <p14:sldId id="420"/>
          </p14:sldIdLst>
        </p14:section>
        <p14:section name="Untitled Section" id="{A4B884D2-0E51-4ECB-A44A-428157E8E92B}">
          <p14:sldIdLst>
            <p14:sldId id="364"/>
            <p14:sldId id="365"/>
            <p14:sldId id="422"/>
          </p14:sldIdLst>
        </p14:section>
        <p14:section name="Untitled Section" id="{CCBA061E-88B4-486F-BC86-CC2CEE09C54E}">
          <p14:sldIdLst>
            <p14:sldId id="366"/>
            <p14:sldId id="367"/>
            <p14:sldId id="424"/>
            <p14:sldId id="425"/>
            <p14:sldId id="405"/>
            <p14:sldId id="423"/>
            <p14:sldId id="404"/>
          </p14:sldIdLst>
        </p14:section>
        <p14:section name="Untitled Section" id="{332F5999-0A41-4FF5-A664-7EFE81BF7BF7}">
          <p14:sldIdLst>
            <p14:sldId id="372"/>
            <p14:sldId id="376"/>
            <p14:sldId id="377"/>
            <p14:sldId id="378"/>
            <p14:sldId id="426"/>
            <p14:sldId id="379"/>
            <p14:sldId id="408"/>
            <p14:sldId id="409"/>
          </p14:sldIdLst>
        </p14:section>
        <p14:section name="Untitled Section" id="{E57C71A4-E22C-4B63-959F-069A0E3B9B3F}">
          <p14:sldIdLst>
            <p14:sldId id="337"/>
            <p14:sldId id="317"/>
            <p14:sldId id="318"/>
            <p14:sldId id="330"/>
            <p14:sldId id="331"/>
            <p14:sldId id="332"/>
            <p14:sldId id="381"/>
            <p14:sldId id="416"/>
            <p14:sldId id="385"/>
            <p14:sldId id="411"/>
            <p14:sldId id="412"/>
          </p14:sldIdLst>
        </p14:section>
        <p14:section name="Untitled Section" id="{5F073DD9-D606-44E5-8386-DBB7C03AC163}">
          <p14:sldIdLst>
            <p14:sldId id="357"/>
            <p14:sldId id="35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7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eungchul.Lee" initials="SCL" lastIdx="6" clrIdx="0"/>
  <p:cmAuthor id="1" name="Seungchul.Lee" initials="S" lastIdx="1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1A53"/>
    <a:srgbClr val="30B7C0"/>
    <a:srgbClr val="000066"/>
    <a:srgbClr val="FFCE43"/>
    <a:srgbClr val="FFD04B"/>
    <a:srgbClr val="0F2D5B"/>
    <a:srgbClr val="7C1E3F"/>
    <a:srgbClr val="FFD45B"/>
    <a:srgbClr val="FFC4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03" autoAdjust="0"/>
    <p:restoredTop sz="86857" autoAdjust="0"/>
  </p:normalViewPr>
  <p:slideViewPr>
    <p:cSldViewPr>
      <p:cViewPr varScale="1">
        <p:scale>
          <a:sx n="97" d="100"/>
          <a:sy n="97" d="100"/>
        </p:scale>
        <p:origin x="-195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7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516" y="90"/>
      </p:cViewPr>
      <p:guideLst>
        <p:guide orient="horz" pos="2887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58391"/>
          </a:xfrm>
          <a:prstGeom prst="rect">
            <a:avLst/>
          </a:prstGeom>
        </p:spPr>
        <p:txBody>
          <a:bodyPr vert="horz" lIns="92092" tIns="46046" rIns="92092" bIns="460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58391"/>
          </a:xfrm>
          <a:prstGeom prst="rect">
            <a:avLst/>
          </a:prstGeom>
        </p:spPr>
        <p:txBody>
          <a:bodyPr vert="horz" lIns="92092" tIns="46046" rIns="92092" bIns="460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0D0B8B8-2221-4EED-8CB4-6BADB3F95A5B}" type="datetimeFigureOut">
              <a:rPr lang="en-US"/>
              <a:pPr>
                <a:defRPr/>
              </a:pPr>
              <a:t>5/19/2015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07831"/>
            <a:ext cx="3011699" cy="458391"/>
          </a:xfrm>
          <a:prstGeom prst="rect">
            <a:avLst/>
          </a:prstGeom>
        </p:spPr>
        <p:txBody>
          <a:bodyPr vert="horz" lIns="92092" tIns="46046" rIns="92092" bIns="460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07831"/>
            <a:ext cx="3011699" cy="458391"/>
          </a:xfrm>
          <a:prstGeom prst="rect">
            <a:avLst/>
          </a:prstGeom>
        </p:spPr>
        <p:txBody>
          <a:bodyPr vert="horz" lIns="92092" tIns="46046" rIns="92092" bIns="460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9AA0B7F-777E-4B9C-9F74-297CB5DA0C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82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58391"/>
          </a:xfrm>
          <a:prstGeom prst="rect">
            <a:avLst/>
          </a:prstGeom>
        </p:spPr>
        <p:txBody>
          <a:bodyPr vert="horz" lIns="92092" tIns="46046" rIns="92092" bIns="460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58391"/>
          </a:xfrm>
          <a:prstGeom prst="rect">
            <a:avLst/>
          </a:prstGeom>
        </p:spPr>
        <p:txBody>
          <a:bodyPr vert="horz" lIns="92092" tIns="46046" rIns="92092" bIns="460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2F077D-FFBB-4D82-9DE6-6E97A2E5237B}" type="datetimeFigureOut">
              <a:rPr lang="en-US"/>
              <a:pPr>
                <a:defRPr/>
              </a:pPr>
              <a:t>5/19/2015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87388"/>
            <a:ext cx="4584700" cy="3438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092" tIns="46046" rIns="92092" bIns="46046" rtlCol="0" anchor="ctr"/>
          <a:lstStyle/>
          <a:p>
            <a:pPr lvl="0"/>
            <a:r>
              <a:rPr lang="en-US" noProof="0" dirty="0" err="1" smtClean="0"/>
              <a:t>tl</a:t>
            </a:r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54712"/>
            <a:ext cx="5560060" cy="4125516"/>
          </a:xfrm>
          <a:prstGeom prst="rect">
            <a:avLst/>
          </a:prstGeom>
        </p:spPr>
        <p:txBody>
          <a:bodyPr vert="horz" lIns="92092" tIns="46046" rIns="92092" bIns="46046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07831"/>
            <a:ext cx="3011699" cy="458391"/>
          </a:xfrm>
          <a:prstGeom prst="rect">
            <a:avLst/>
          </a:prstGeom>
        </p:spPr>
        <p:txBody>
          <a:bodyPr vert="horz" lIns="92092" tIns="46046" rIns="92092" bIns="460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07831"/>
            <a:ext cx="3011699" cy="458391"/>
          </a:xfrm>
          <a:prstGeom prst="rect">
            <a:avLst/>
          </a:prstGeom>
        </p:spPr>
        <p:txBody>
          <a:bodyPr vert="horz" lIns="92092" tIns="46046" rIns="92092" bIns="460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79D72F8-A79B-4CF2-AB9B-7F40CBA1FC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909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9D72F8-A79B-4CF2-AB9B-7F40CBA1FCE8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81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9D72F8-A79B-4CF2-AB9B-7F40CBA1FCE8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34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9D72F8-A79B-4CF2-AB9B-7F40CBA1FCE8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88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9D72F8-A79B-4CF2-AB9B-7F40CBA1FCE8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54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F7CF7-E676-4941-8089-C751E584FD8A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535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1470025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67200"/>
            <a:ext cx="6400800" cy="1524000"/>
          </a:xfrm>
        </p:spPr>
        <p:txBody>
          <a:bodyPr/>
          <a:lstStyle>
            <a:lvl1pPr marL="0" indent="0" algn="ctr">
              <a:buNone/>
              <a:defRPr sz="3200" b="1" i="0" baseline="0">
                <a:solidFill>
                  <a:schemeClr val="tx1"/>
                </a:solidFill>
                <a:ea typeface="Yoon 윤고딕 540_TT" panose="0209060302010102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F81E1D-4466-42A8-BA65-3179228B59C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A0BC68-6592-4A37-A10F-783C4B3C963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132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A0BC68-6592-4A37-A10F-783C4B3C963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381000" y="838200"/>
            <a:ext cx="8382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943600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49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667000"/>
            <a:ext cx="7772400" cy="1362075"/>
          </a:xfrm>
        </p:spPr>
        <p:txBody>
          <a:bodyPr anchor="ctr" anchorCtr="0">
            <a:normAutofit/>
          </a:bodyPr>
          <a:lstStyle>
            <a:lvl1pPr algn="ctr">
              <a:defRPr lang="en-US" sz="4000" dirty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A490ED-5ACF-487C-814D-659D931C1E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A0BC68-6592-4A37-A10F-783C4B3C963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095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5A0BC68-6592-4A37-A10F-783C4B3C963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4" r:id="rId3"/>
    <p:sldLayoutId id="2147483673" r:id="rId4"/>
    <p:sldLayoutId id="2147483660" r:id="rId5"/>
    <p:sldLayoutId id="2147483672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 baseline="0">
          <a:solidFill>
            <a:schemeClr val="accent1">
              <a:lumMod val="75000"/>
            </a:schemeClr>
          </a:solidFill>
          <a:latin typeface="+mj-lt"/>
          <a:ea typeface="Yoon 윤고딕 540_TT" panose="02090603020101020101" pitchFamily="18" charset="-127"/>
          <a:cs typeface="Tahoma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cs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cs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cs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cs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cs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cs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cs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cs typeface="Tahoma" pitchFamily="34" charset="0"/>
        </a:defRPr>
      </a:lvl9pPr>
    </p:titleStyle>
    <p:bodyStyle>
      <a:lvl1pPr marL="231775" indent="-2317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461963" indent="-23018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682625" indent="-2206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914400" indent="-2317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146175" indent="-2317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file:///C:\Users\isystems\Desktop\&#48709;&#45936;&#51060;&#53552;&#49900;&#54252;&#51648;&#50628;\02%20presentation\Processing\01%20GRDP\GRDP01.ex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file:///C:\Users\isystems\Desktop\&#48709;&#45936;&#51060;&#53552;&#49900;&#54252;&#51648;&#50628;\02%20presentation\Processing\02%20Population\population02.ex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file:///C:\Users\isystems\Desktop\&#48709;&#45936;&#51060;&#53552;&#49900;&#54252;&#51648;&#50628;\02%20presentation\Processing\02%20Population\population02.ex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file:///C:\Users\isystems\Desktop\&#48709;&#45936;&#51060;&#53552;&#49900;&#54252;&#51648;&#50628;\02%20presentation\Processing\02%20Population\population02.ex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bl.ocks.org/mbostock/1256572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D:\Dropbox\00_UNIST\04_iSystems%20Lab\iSystems\iSystem%20Grad\03%20Research\01%20Data%20Visualization\%5bUNIST_150521%5d%20APSM\bird.wmv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file:///C:\Users\iSYSTEMS\Desktop\&#48709;&#45936;&#51060;&#53552;&#49900;&#54252;&#51648;&#50628;\02%20presentation\Processing\03%20Flocking%20simulation\NOC_6_09_Flocking.ex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file:///D:\Dropbox\Dropbox\iSystem%20Grad\03%20Research\01%20Data%20Visualization\02%20presentation\Location.gi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file:///D:\Dropbox\Dropbox\iSystem%20Grad\03%20Research\01%20Data%20Visualization\02%20presentation\Location.gif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file:///D:\Dropbox\Dropbox\iSystem%20Grad\03%20Research\01%20Data%20Visualization\02%20presentation\Velocity.gif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1.jpeg"/><Relationship Id="rId5" Type="http://schemas.openxmlformats.org/officeDocument/2006/relationships/image" Target="../media/image49.wmf"/><Relationship Id="rId4" Type="http://schemas.openxmlformats.org/officeDocument/2006/relationships/oleObject" Target="../embeddings/oleObject1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5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3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microsoft.com/office/2007/relationships/media" Target="file:///D:\Dropbox\00_UNIST\04_iSystems%20Lab\iSystems\iSystem%20Grad\03%20Research\01%20Data%20Visualization\%5bUNIST_150521%5d%20APSM\&#49800;&#54140;%20&#53468;&#44428;&#48652;&#51060;%201982.wmv" TargetMode="External"/><Relationship Id="rId7" Type="http://schemas.openxmlformats.org/officeDocument/2006/relationships/image" Target="../media/image56.png"/><Relationship Id="rId2" Type="http://schemas.openxmlformats.org/officeDocument/2006/relationships/video" Target="file:///D:\Dropbox\00_UNIST\04_iSystems%20Lab\iSystems\iSystem%20Grad\03%20Research\01%20Data%20Visualization\%5bUNIST_150521%5d%20APSM\Mazinger%20Z%20Opening%20(ver.Korean2).wmv" TargetMode="External"/><Relationship Id="rId1" Type="http://schemas.microsoft.com/office/2007/relationships/media" Target="file:///D:\Dropbox\00_UNIST\04_iSystems%20Lab\iSystems\iSystem%20Grad\03%20Research\01%20Data%20Visualization\%5bUNIST_150521%5d%20APSM\Mazinger%20Z%20Opening%20(ver.Korean2).wmv" TargetMode="External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2.xml"/><Relationship Id="rId4" Type="http://schemas.openxmlformats.org/officeDocument/2006/relationships/video" Target="file:///D:\Dropbox\00_UNIST\04_iSystems%20Lab\iSystems\iSystem%20Grad\03%20Research\01%20Data%20Visualization\%5bUNIST_150521%5d%20APSM\&#49800;&#54140;%20&#53468;&#44428;&#48652;&#51060;%201982.wmv" TargetMode="External"/><Relationship Id="rId9" Type="http://schemas.openxmlformats.org/officeDocument/2006/relationships/image" Target="../media/image58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video" Target="NULL" TargetMode="External"/><Relationship Id="rId7" Type="http://schemas.openxmlformats.org/officeDocument/2006/relationships/image" Target="../media/image59.png"/><Relationship Id="rId2" Type="http://schemas.openxmlformats.org/officeDocument/2006/relationships/video" Target="file:///D:\Dropbox\00_UNIST\04_iSystems%20Lab\iSystems\iSystem%20Grad\03%20Research\01%20Data%20Visualization\%5bUNIST_150521%5d%20APSM\&#53468;&#44428;&#48652;&#51060;.wmv" TargetMode="External"/><Relationship Id="rId1" Type="http://schemas.microsoft.com/office/2007/relationships/media" Target="file:///D:\Dropbox\00_UNIST\04_iSystems%20Lab\iSystems\iSystem%20Grad\03%20Research\01%20Data%20Visualization\%5bUNIST_150521%5d%20APSM\&#53468;&#44428;&#48652;&#51060;.wmv" TargetMode="Externa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microsoft.com/office/2007/relationships/media" Target="file:///D:\Dropbox\00_UNIST\04_iSystems%20Lab\iSystems\iSystem%20Grad\03%20Research\01%20Data%20Visualization\%5bUNIST_150521%5d%20APSM\Mazinkaiser%20OVA%20Ep.%202.wmv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video" Target="file:///D:\Dropbox\00_UNIST\04_iSystems%20Lab\iSystems\iSystem%20Grad\03%20Research\01%20Data%20Visualization\%5bUNIST_150521%5d%20APSM\Dubstep%20Robots%20%20%20Kinect%20Dual%20Robot%20Dance.wmv" TargetMode="External"/><Relationship Id="rId13" Type="http://schemas.openxmlformats.org/officeDocument/2006/relationships/image" Target="../media/image68.png"/><Relationship Id="rId3" Type="http://schemas.microsoft.com/office/2007/relationships/media" Target="file:///D:\Dropbox\00_UNIST\04_iSystems%20Lab\iSystems\iSystem%20Grad\03%20Research\01%20Data%20Visualization\%5bUNIST_150521%5d%20APSM\Leap%20Motion%20Node%20Drone%20Flight.wmv" TargetMode="External"/><Relationship Id="rId7" Type="http://schemas.microsoft.com/office/2007/relationships/media" Target="file:///D:\Dropbox\00_UNIST\04_iSystems%20Lab\iSystems\iSystem%20Grad\03%20Research\01%20Data%20Visualization\%5bUNIST_150521%5d%20APSM\Dubstep%20Robots%20%20%20Kinect%20Dual%20Robot%20Dance.wmv" TargetMode="External"/><Relationship Id="rId12" Type="http://schemas.openxmlformats.org/officeDocument/2006/relationships/image" Target="../media/image67.png"/><Relationship Id="rId2" Type="http://schemas.openxmlformats.org/officeDocument/2006/relationships/video" Target="file:///D:\Dropbox\00_UNIST\04_iSystems%20Lab\iSystems\iSystem%20Grad\03%20Research\01%20Data%20Visualization\%5bUNIST_150521%5d%20APSM\The%20Real%20_Real%20Steel_%20-%20Controlling%20the%20iCub%20Humanoid%20with%20a%20Leap%20Motion.wmv" TargetMode="External"/><Relationship Id="rId1" Type="http://schemas.microsoft.com/office/2007/relationships/media" Target="file:///D:\Dropbox\00_UNIST\04_iSystems%20Lab\iSystems\iSystem%20Grad\03%20Research\01%20Data%20Visualization\%5bUNIST_150521%5d%20APSM\The%20Real%20_Real%20Steel_%20-%20Controlling%20the%20iCub%20Humanoid%20with%20a%20Leap%20Motion.wmv" TargetMode="External"/><Relationship Id="rId6" Type="http://schemas.openxmlformats.org/officeDocument/2006/relationships/video" Target="file:///D:\Dropbox\00_UNIST\04_iSystems%20Lab\iSystems\iSystem%20Grad\03%20Research\01%20Data%20Visualization\%5bUNIST_150521%5d%20APSM\Mind-controlled%20quadcopter%20(VIDEO).wmv" TargetMode="External"/><Relationship Id="rId11" Type="http://schemas.openxmlformats.org/officeDocument/2006/relationships/image" Target="../media/image66.png"/><Relationship Id="rId5" Type="http://schemas.microsoft.com/office/2007/relationships/media" Target="file:///D:\Dropbox\00_UNIST\04_iSystems%20Lab\iSystems\iSystem%20Grad\03%20Research\01%20Data%20Visualization\%5bUNIST_150521%5d%20APSM\Mind-controlled%20quadcopter%20(VIDEO).wmv" TargetMode="External"/><Relationship Id="rId10" Type="http://schemas.openxmlformats.org/officeDocument/2006/relationships/image" Target="../media/image65.png"/><Relationship Id="rId4" Type="http://schemas.openxmlformats.org/officeDocument/2006/relationships/video" Target="file:///D:\Dropbox\00_UNIST\04_iSystems%20Lab\iSystems\iSystem%20Grad\03%20Research\01%20Data%20Visualization\%5bUNIST_150521%5d%20APSM\Leap%20Motion%20Node%20Drone%20Flight.wmv" TargetMode="External"/><Relationship Id="rId9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file:///D:\Dropbox\00_UNIST\04_iSystems%20Lab\iSystems\iSystem%20Grad\03%20Research\01%20Data%20Visualization\02%20presentation\Injector%20Valve.wmv" TargetMode="External"/><Relationship Id="rId1" Type="http://schemas.microsoft.com/office/2007/relationships/media" Target="file:///D:\Dropbox\00_UNIST\04_iSystems%20Lab\iSystems\iSystem%20Grad\03%20Research\01%20Data%20Visualization\02%20presentation\Injector%20Valve.wmv" TargetMode="External"/><Relationship Id="rId4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Dropbox\00_UNIST\04_iSystems%20Lab\iSystems\iSystem%20Grad\03%20Research\01%20Data%20Visualization\%5bUNIST_150521%5d%20APSM\orbit%20from%20testbed.mp4" TargetMode="External"/><Relationship Id="rId1" Type="http://schemas.microsoft.com/office/2007/relationships/media" Target="file:///D:\Dropbox\00_UNIST\04_iSystems%20Lab\iSystems\iSystem%20Grad\03%20Research\01%20Data%20Visualization\%5bUNIST_150521%5d%20APSM\orbit%20from%20testbed.mp4" TargetMode="External"/><Relationship Id="rId4" Type="http://schemas.openxmlformats.org/officeDocument/2006/relationships/image" Target="../media/image8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81000"/>
            <a:ext cx="9144000" cy="5334000"/>
            <a:chOff x="-1" y="0"/>
            <a:chExt cx="12192001" cy="6858000"/>
          </a:xfrm>
        </p:grpSpPr>
        <p:pic>
          <p:nvPicPr>
            <p:cNvPr id="6" name="Picture 4" descr="http://binarybiryani.com/wp-content/uploads/2013/12/big-data-in-india-2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55" b="18921"/>
            <a:stretch/>
          </p:blipFill>
          <p:spPr bwMode="auto">
            <a:xfrm>
              <a:off x="-1" y="0"/>
              <a:ext cx="12192001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4400" dirty="0"/>
              <a:t>Big Data </a:t>
            </a:r>
            <a:r>
              <a:rPr lang="en-US" altLang="ko-KR" sz="4400" dirty="0" smtClean="0"/>
              <a:t>Visualization</a:t>
            </a:r>
            <a:endParaRPr lang="ko-KR" alt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524000"/>
          </a:xfrm>
        </p:spPr>
        <p:txBody>
          <a:bodyPr/>
          <a:lstStyle/>
          <a:p>
            <a:r>
              <a:rPr lang="en-US" altLang="ko-KR" sz="2800" dirty="0" smtClean="0"/>
              <a:t>05/21/2015</a:t>
            </a:r>
            <a:endParaRPr lang="en-US" altLang="ko-KR" sz="2800" dirty="0"/>
          </a:p>
          <a:p>
            <a:r>
              <a:rPr lang="en-US" altLang="ko-KR" sz="2800" dirty="0"/>
              <a:t>Prof. Seungchul Lee</a:t>
            </a:r>
          </a:p>
          <a:p>
            <a:r>
              <a:rPr lang="en-US" altLang="ko-KR" sz="2800" dirty="0" err="1"/>
              <a:t>iSystems</a:t>
            </a:r>
            <a:r>
              <a:rPr lang="en-US" altLang="ko-KR" sz="2800" dirty="0"/>
              <a:t> Design Lab.</a:t>
            </a:r>
          </a:p>
          <a:p>
            <a:endParaRPr lang="en-US" altLang="ko-KR" sz="2800" dirty="0"/>
          </a:p>
          <a:p>
            <a:endParaRPr lang="en-US" altLang="ko-KR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12523"/>
            <a:ext cx="1553306" cy="26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9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기술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가격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기회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A490ED-5ACF-487C-814D-659D931C1E6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668014" y="2833048"/>
            <a:ext cx="1176338" cy="99060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05400" y="4186535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기회는 </a:t>
            </a:r>
            <a:r>
              <a:rPr lang="en-US" altLang="ko-KR" sz="2400" dirty="0" smtClean="0"/>
              <a:t>Data</a:t>
            </a:r>
            <a:r>
              <a:rPr lang="ko-KR" altLang="en-US" sz="2400" dirty="0" smtClean="0"/>
              <a:t>로 부터 온다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7781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 smtClean="0"/>
              <a:t>Data Visualization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데이터 분석 결과를 쉽게 이해할 수 있도록 </a:t>
            </a:r>
            <a:r>
              <a:rPr lang="ko-KR" altLang="en-US" dirty="0" smtClean="0">
                <a:solidFill>
                  <a:srgbClr val="FF0000"/>
                </a:solidFill>
              </a:rPr>
              <a:t>시각적</a:t>
            </a:r>
            <a:r>
              <a:rPr lang="ko-KR" altLang="en-US" dirty="0" smtClean="0"/>
              <a:t>으로 표현하고 전달하는 과정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빅데이터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기계가 추론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정보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" name="Picture 2" descr="D:\Dropbox\00_UNIST\07_teaching\2015 Spring\HSE570 - Data mining\topics\05 Classification\codes\html\Zoo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505200"/>
            <a:ext cx="3835399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5486400" y="3505200"/>
            <a:ext cx="3505200" cy="25146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57400" y="4736068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시각화 </a:t>
            </a:r>
            <a:r>
              <a:rPr lang="en-US" altLang="ko-KR" dirty="0" smtClean="0">
                <a:solidFill>
                  <a:srgbClr val="FF0000"/>
                </a:solidFill>
              </a:rPr>
              <a:t>(visualization)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Curved Connector 8"/>
          <p:cNvCxnSpPr/>
          <p:nvPr/>
        </p:nvCxnSpPr>
        <p:spPr>
          <a:xfrm rot="16200000" flipH="1">
            <a:off x="1727200" y="4140200"/>
            <a:ext cx="660401" cy="304800"/>
          </a:xfrm>
          <a:prstGeom prst="curvedConnector3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5400000" flipH="1" flipV="1">
            <a:off x="3924299" y="4127501"/>
            <a:ext cx="685800" cy="304801"/>
          </a:xfrm>
          <a:prstGeom prst="curvedConnector3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362200" y="5181600"/>
            <a:ext cx="15376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ym typeface="Wingdings" panose="05000000000000000000" pitchFamily="2" charset="2"/>
              </a:rPr>
              <a:t>사람이 추론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8459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C4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Our ability to capture data exceeds our ability to make meaning of it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008191" y="4692134"/>
            <a:ext cx="337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Dr. Scott Davidoff at NASA </a:t>
            </a:r>
            <a:r>
              <a:rPr lang="en-US" altLang="ko-KR" dirty="0" smtClean="0">
                <a:solidFill>
                  <a:schemeClr val="bg1"/>
                </a:solidFill>
              </a:rPr>
              <a:t>JPL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6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381000"/>
            <a:ext cx="9144000" cy="5334000"/>
            <a:chOff x="-1" y="0"/>
            <a:chExt cx="12192001" cy="6858000"/>
          </a:xfrm>
        </p:grpSpPr>
        <p:pic>
          <p:nvPicPr>
            <p:cNvPr id="5" name="Picture 4" descr="http://binarybiryani.com/wp-content/uploads/2013/12/big-data-in-india-2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55" b="18921"/>
            <a:stretch/>
          </p:blipFill>
          <p:spPr bwMode="auto">
            <a:xfrm>
              <a:off x="-1" y="0"/>
              <a:ext cx="12192001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울산 인구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A490ED-5ACF-487C-814D-659D931C1E6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5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 in Ulsan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인당 </a:t>
            </a:r>
            <a:r>
              <a:rPr lang="ko-KR" altLang="en-US" dirty="0" err="1" smtClean="0"/>
              <a:t>지역내총생산</a:t>
            </a:r>
            <a:r>
              <a:rPr lang="en-US" altLang="ko-KR" dirty="0" smtClean="0"/>
              <a:t>*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dirty="0" smtClean="0"/>
              <a:t>GRDP) </a:t>
            </a:r>
            <a:r>
              <a:rPr lang="ko-KR" altLang="en-US" dirty="0" smtClean="0"/>
              <a:t>를 통한 울산의 경제규모 </a:t>
            </a:r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28800"/>
            <a:ext cx="6934200" cy="41716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43000" y="3560274"/>
            <a:ext cx="7086600" cy="2187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304800" y="6428601"/>
            <a:ext cx="8229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*</a:t>
            </a:r>
            <a:r>
              <a:rPr lang="ko-KR" altLang="en-US" sz="1200" dirty="0" smtClean="0"/>
              <a:t>생산측면의 </a:t>
            </a:r>
            <a:r>
              <a:rPr lang="ko-KR" altLang="en-US" sz="1200" dirty="0"/>
              <a:t>부가가치로서 각 시</a:t>
            </a:r>
            <a:r>
              <a:rPr lang="en-US" altLang="ko-KR" sz="1200" dirty="0"/>
              <a:t>·</a:t>
            </a:r>
            <a:r>
              <a:rPr lang="ko-KR" altLang="en-US" sz="1200" dirty="0"/>
              <a:t>도내에서 </a:t>
            </a:r>
            <a:r>
              <a:rPr lang="ko-KR" altLang="en-US" sz="1200" dirty="0" err="1"/>
              <a:t>경제활동별로</a:t>
            </a:r>
            <a:r>
              <a:rPr lang="ko-KR" altLang="en-US" sz="1200" dirty="0"/>
              <a:t> 얼마만큼의 부가가치가 발생되었는가를 나타내는 지표</a:t>
            </a:r>
          </a:p>
        </p:txBody>
      </p:sp>
    </p:spTree>
    <p:extLst>
      <p:ext uri="{BB962C8B-B14F-4D97-AF65-F5344CB8AC3E}">
        <p14:creationId xmlns:p14="http://schemas.microsoft.com/office/powerpoint/2010/main" val="43005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 in Ulsan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인당 </a:t>
            </a:r>
            <a:r>
              <a:rPr lang="en-US" dirty="0" smtClean="0"/>
              <a:t>GRDP</a:t>
            </a:r>
            <a:r>
              <a:rPr lang="ko-KR" altLang="en-US" dirty="0" smtClean="0"/>
              <a:t>를 통한 울산의 경제규모</a:t>
            </a:r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4099" name="Picture 3">
            <a:hlinkClick r:id="rId2" action="ppaction://program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606" y="1752600"/>
            <a:ext cx="453279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674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울산의 인구동향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가설</a:t>
            </a:r>
            <a:r>
              <a:rPr lang="en-US" altLang="ko-KR" sz="2000" dirty="0"/>
              <a:t>: </a:t>
            </a:r>
          </a:p>
          <a:p>
            <a:pPr lvl="1"/>
            <a:r>
              <a:rPr lang="ko-KR" altLang="en-US" sz="1600" dirty="0"/>
              <a:t>울산 </a:t>
            </a:r>
            <a:r>
              <a:rPr lang="en-US" altLang="ko-KR" sz="1600" dirty="0"/>
              <a:t>GRDP</a:t>
            </a:r>
            <a:r>
              <a:rPr lang="ko-KR" altLang="en-US" sz="1600" dirty="0"/>
              <a:t>가 높기 때문에 </a:t>
            </a:r>
            <a:r>
              <a:rPr lang="ko-KR" altLang="en-US" sz="1600" dirty="0" smtClean="0"/>
              <a:t>일자리가 많고 울산으로 </a:t>
            </a:r>
            <a:r>
              <a:rPr lang="ko-KR" altLang="en-US" sz="1600" dirty="0"/>
              <a:t>전입된 인구가 </a:t>
            </a:r>
            <a:r>
              <a:rPr lang="ko-KR" altLang="en-US" sz="1600" dirty="0" smtClean="0"/>
              <a:t>많다</a:t>
            </a:r>
            <a:endParaRPr lang="ko-KR" altLang="en-US" sz="1600" dirty="0"/>
          </a:p>
          <a:p>
            <a:r>
              <a:rPr lang="ko-KR" altLang="en-US" sz="2000" dirty="0"/>
              <a:t>실제</a:t>
            </a:r>
            <a:r>
              <a:rPr lang="en-US" altLang="ko-KR" sz="2000" dirty="0"/>
              <a:t>: </a:t>
            </a:r>
          </a:p>
          <a:p>
            <a:pPr lvl="1"/>
            <a:r>
              <a:rPr lang="ko-KR" altLang="en-US" sz="1600" dirty="0"/>
              <a:t>전입과 전출이 비슷하다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울산 전출인구는 </a:t>
            </a:r>
            <a:r>
              <a:rPr lang="ko-KR" altLang="en-US" sz="1600" dirty="0" smtClean="0"/>
              <a:t>어디로 이동했는가</a:t>
            </a:r>
            <a:endParaRPr lang="ko-KR" altLang="en-US" sz="1600" dirty="0"/>
          </a:p>
          <a:p>
            <a:endParaRPr lang="en-US" altLang="ko-KR" sz="2000" dirty="0" smtClean="0"/>
          </a:p>
          <a:p>
            <a:pPr lvl="1"/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1027" name="Picture 3">
            <a:hlinkClick r:id="rId2" action="ppaction://program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799" y="2971800"/>
            <a:ext cx="335381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hlinkClick r:id="rId2" action="ppaction://program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971800"/>
            <a:ext cx="3309742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860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울산 전출인구의 동향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부산으로 이주하는 인구가 많다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5" name="그림 4">
            <a:hlinkClick r:id="rId2" action="ppaction://program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619" y="1663816"/>
            <a:ext cx="3962400" cy="485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9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울산 내 인구 변화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울산 내 인구 변화 </a:t>
            </a:r>
            <a:r>
              <a:rPr lang="en-US" altLang="ko-KR" dirty="0" smtClean="0"/>
              <a:t>visualization</a:t>
            </a:r>
          </a:p>
          <a:p>
            <a:pPr lvl="1"/>
            <a:r>
              <a:rPr lang="ko-KR" altLang="en-US" dirty="0" smtClean="0"/>
              <a:t>절대 인구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인구 </a:t>
            </a:r>
            <a:r>
              <a:rPr lang="ko-KR" altLang="en-US" dirty="0" err="1" smtClean="0"/>
              <a:t>변화량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6" name="그림 5">
            <a:hlinkClick r:id="rId2" action="ppaction://program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87" y="2133600"/>
            <a:ext cx="4695825" cy="423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5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381000"/>
            <a:ext cx="9144000" cy="5334000"/>
            <a:chOff x="-1" y="0"/>
            <a:chExt cx="12192001" cy="6858000"/>
          </a:xfrm>
        </p:grpSpPr>
        <p:pic>
          <p:nvPicPr>
            <p:cNvPr id="7" name="Picture 6" descr="http://binarybiryani.com/wp-content/uploads/2013/12/big-data-in-india-2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55" b="18921"/>
            <a:stretch/>
          </p:blipFill>
          <p:spPr bwMode="auto">
            <a:xfrm>
              <a:off x="-1" y="0"/>
              <a:ext cx="12192001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72688" y="5638800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 Michael </a:t>
            </a:r>
            <a:r>
              <a:rPr lang="en-US" dirty="0" err="1" smtClean="0"/>
              <a:t>Bostock</a:t>
            </a:r>
            <a:r>
              <a:rPr lang="en-US" dirty="0"/>
              <a:t> </a:t>
            </a:r>
            <a:r>
              <a:rPr lang="en-US" dirty="0" smtClean="0"/>
              <a:t>and Ben Fry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79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Since 2013 July: UNIST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2010, Ph.D. from the </a:t>
            </a:r>
            <a:r>
              <a:rPr lang="en-US" sz="2000" dirty="0"/>
              <a:t>University of Michigan, Ann Arbor</a:t>
            </a:r>
          </a:p>
          <a:p>
            <a:pPr lvl="1"/>
            <a:r>
              <a:rPr lang="en-US" sz="1800" dirty="0"/>
              <a:t>S. M. Wu Manufacturing Research Center</a:t>
            </a:r>
          </a:p>
          <a:p>
            <a:pPr lvl="1"/>
            <a:r>
              <a:rPr lang="en-US" sz="1800" dirty="0"/>
              <a:t>Intelligent Maintenance Center (IMS)</a:t>
            </a:r>
          </a:p>
          <a:p>
            <a:endParaRPr lang="en-US" sz="2000" dirty="0" smtClean="0"/>
          </a:p>
          <a:p>
            <a:r>
              <a:rPr lang="en-US" sz="2000" dirty="0" smtClean="0"/>
              <a:t>2007, M.S. from the </a:t>
            </a:r>
            <a:r>
              <a:rPr lang="en-US" sz="2000" dirty="0"/>
              <a:t>University of Michigan, Ann Arbor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2005, B.S. of Electrical </a:t>
            </a:r>
            <a:r>
              <a:rPr lang="en-US" sz="2000" dirty="0"/>
              <a:t>Engineering from Seoul Nation University</a:t>
            </a:r>
          </a:p>
          <a:p>
            <a:endParaRPr lang="en-US" sz="2000" dirty="0" smtClean="0"/>
          </a:p>
          <a:p>
            <a:r>
              <a:rPr lang="en-US" sz="2000" dirty="0" smtClean="0"/>
              <a:t>2001, B.S. of Mechanical </a:t>
            </a:r>
            <a:r>
              <a:rPr lang="en-US" sz="2000" dirty="0"/>
              <a:t>Engineering from Seoul Nation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026" name="Picture 2" descr="Seungchul Le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25" y="990601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31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in Many Ways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223963"/>
            <a:ext cx="8372475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653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Radial </a:t>
            </a:r>
            <a:r>
              <a:rPr lang="en-US" altLang="ko-KR" dirty="0" err="1"/>
              <a:t>Reingold</a:t>
            </a:r>
            <a:r>
              <a:rPr lang="en-US" altLang="ko-KR" dirty="0"/>
              <a:t>–</a:t>
            </a:r>
            <a:r>
              <a:rPr lang="en-US" altLang="ko-KR" dirty="0" err="1"/>
              <a:t>Tilford</a:t>
            </a:r>
            <a:r>
              <a:rPr lang="en-US" altLang="ko-KR" dirty="0"/>
              <a:t> Tree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A0BC68-6592-4A37-A10F-783C4B3C963D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" y="1314450"/>
            <a:ext cx="4114800" cy="47845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593" y="1295400"/>
            <a:ext cx="4367213" cy="486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8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Interactive Plots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A0BC68-6592-4A37-A10F-783C4B3C963D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9622"/>
          <a:stretch/>
        </p:blipFill>
        <p:spPr>
          <a:xfrm>
            <a:off x="304800" y="995362"/>
            <a:ext cx="5533689" cy="198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298716"/>
            <a:ext cx="2874942" cy="15544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071" y="3055220"/>
            <a:ext cx="5715000" cy="330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Les </a:t>
            </a:r>
            <a:r>
              <a:rPr lang="en-US" altLang="ko-KR" dirty="0" err="1"/>
              <a:t>Misérables</a:t>
            </a:r>
            <a:r>
              <a:rPr lang="en-US" altLang="ko-KR" dirty="0"/>
              <a:t> Co-occurrence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A0BC68-6592-4A37-A10F-783C4B3C963D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73261"/>
            <a:ext cx="3505200" cy="3324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138" y="1325688"/>
            <a:ext cx="4522662" cy="461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6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2050" name="Picture 2" descr="https://i.vimeocdn.com/video/446972779_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0"/>
            <a:ext cx="121919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75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381000"/>
            <a:ext cx="9144000" cy="5334000"/>
            <a:chOff x="-1" y="0"/>
            <a:chExt cx="12192001" cy="6858000"/>
          </a:xfrm>
        </p:grpSpPr>
        <p:pic>
          <p:nvPicPr>
            <p:cNvPr id="7" name="Picture 6" descr="http://binarybiryani.com/wp-content/uploads/2013/12/big-data-in-india-2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55" b="18921"/>
            <a:stretch/>
          </p:blipFill>
          <p:spPr bwMode="auto">
            <a:xfrm>
              <a:off x="-1" y="0"/>
              <a:ext cx="12192001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Collective Behaviors</a:t>
            </a:r>
            <a:br>
              <a:rPr lang="en-US" dirty="0" smtClean="0"/>
            </a:br>
            <a:r>
              <a:rPr lang="en-US" dirty="0" smtClean="0"/>
              <a:t>- Big Data Generator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86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95760"/>
            <a:ext cx="8313174" cy="6209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8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Flocking Birds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9" name="bird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>
                  <p14:trim st="1047.5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1295400"/>
            <a:ext cx="8229600" cy="4629150"/>
          </a:xfrm>
        </p:spPr>
      </p:pic>
    </p:spTree>
    <p:extLst>
      <p:ext uri="{BB962C8B-B14F-4D97-AF65-F5344CB8AC3E}">
        <p14:creationId xmlns:p14="http://schemas.microsoft.com/office/powerpoint/2010/main" val="362310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 Complicated Mathematical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33" y="1600200"/>
            <a:ext cx="5760536" cy="113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22600"/>
            <a:ext cx="8647016" cy="1349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16" y="4371975"/>
            <a:ext cx="40100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778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집단 행동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응집 </a:t>
            </a:r>
            <a:r>
              <a:rPr lang="en-US" altLang="ko-KR" dirty="0"/>
              <a:t>(Cohesion)</a:t>
            </a:r>
          </a:p>
          <a:p>
            <a:pPr lvl="1"/>
            <a:r>
              <a:rPr lang="ko-KR" altLang="en-US" sz="1800" dirty="0"/>
              <a:t>주변 개체들과 모이려는 힘</a:t>
            </a:r>
            <a:endParaRPr lang="en-US" altLang="ko-KR" sz="1800" dirty="0"/>
          </a:p>
          <a:p>
            <a:r>
              <a:rPr lang="ko-KR" altLang="en-US" dirty="0" smtClean="0"/>
              <a:t>정렬 </a:t>
            </a:r>
            <a:r>
              <a:rPr lang="en-US" altLang="ko-KR" dirty="0" smtClean="0"/>
              <a:t>(Alignment)</a:t>
            </a:r>
          </a:p>
          <a:p>
            <a:pPr lvl="1"/>
            <a:r>
              <a:rPr lang="ko-KR" altLang="en-US" sz="1800" dirty="0" smtClean="0"/>
              <a:t>주변 개체들의 속도를 따라 움직임</a:t>
            </a:r>
            <a:endParaRPr lang="en-US" altLang="ko-KR" sz="1800" dirty="0"/>
          </a:p>
          <a:p>
            <a:r>
              <a:rPr lang="ko-KR" altLang="en-US" dirty="0" smtClean="0"/>
              <a:t>분리 </a:t>
            </a:r>
            <a:r>
              <a:rPr lang="en-US" altLang="ko-KR" dirty="0" smtClean="0"/>
              <a:t>(Separation</a:t>
            </a:r>
            <a:r>
              <a:rPr lang="en-US" altLang="ko-KR" dirty="0"/>
              <a:t>)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sz="1800" dirty="0" smtClean="0"/>
              <a:t>주변의 다른 개체들과 부딪히지 않으려는 힘</a:t>
            </a:r>
            <a:endParaRPr lang="en-US" altLang="ko-KR" sz="1800" dirty="0"/>
          </a:p>
          <a:p>
            <a:r>
              <a:rPr lang="ko-KR" altLang="en-US" dirty="0" smtClean="0"/>
              <a:t>회피 </a:t>
            </a:r>
            <a:r>
              <a:rPr lang="en-US" altLang="ko-KR" dirty="0" smtClean="0"/>
              <a:t>(Avoidance)</a:t>
            </a:r>
          </a:p>
          <a:p>
            <a:pPr lvl="1"/>
            <a:r>
              <a:rPr lang="ko-KR" altLang="en-US" sz="1800" dirty="0" smtClean="0"/>
              <a:t>방해물이 들어왔을 때 피하려는 움직임</a:t>
            </a:r>
            <a:endParaRPr lang="en-US" altLang="ko-KR" sz="1800" dirty="0" smtClean="0"/>
          </a:p>
          <a:p>
            <a:endParaRPr lang="en-US" altLang="ko-KR" dirty="0"/>
          </a:p>
          <a:p>
            <a:r>
              <a:rPr lang="ko-KR" altLang="en-US" dirty="0" smtClean="0"/>
              <a:t>복잡계도 단순한 원리에 의해 동작</a:t>
            </a:r>
            <a:endParaRPr lang="en-US" altLang="ko-KR" dirty="0" smtClean="0"/>
          </a:p>
          <a:p>
            <a:pPr lvl="1"/>
            <a:r>
              <a:rPr lang="ko-KR" altLang="en-US" sz="1600" dirty="0" smtClean="0"/>
              <a:t>매 순간 자신의 주변에 따라 판단할 뿐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무리전체에 대한 정보는 가지고 있지 않다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리</a:t>
            </a:r>
            <a:r>
              <a:rPr lang="ko-KR" altLang="en-US" sz="1600" dirty="0"/>
              <a:t>더</a:t>
            </a:r>
            <a:r>
              <a:rPr lang="ko-KR" altLang="en-US" sz="1600" dirty="0" smtClean="0"/>
              <a:t>도 존재하지 않는다</a:t>
            </a:r>
            <a:endParaRPr lang="en-US" altLang="ko-KR" sz="1600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5" name="Picture 3">
            <a:hlinkClick r:id="rId2" action="ppaction://program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914400"/>
            <a:ext cx="289444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166314" y="2667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58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iSystems Design Researches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b="1" dirty="0" smtClean="0"/>
          </a:p>
          <a:p>
            <a:r>
              <a:rPr lang="en-US" sz="2800" b="1" dirty="0" smtClean="0"/>
              <a:t>informatics</a:t>
            </a:r>
            <a:r>
              <a:rPr lang="en-US" sz="2800" dirty="0" smtClean="0"/>
              <a:t> </a:t>
            </a:r>
            <a:r>
              <a:rPr lang="en-US" sz="2800" dirty="0"/>
              <a:t>for machine health monitoring </a:t>
            </a:r>
            <a:endParaRPr lang="en-US" sz="2800" dirty="0" smtClean="0"/>
          </a:p>
          <a:p>
            <a:pPr lvl="1"/>
            <a:r>
              <a:rPr lang="en-US" sz="2400" dirty="0" smtClean="0"/>
              <a:t>Self-diagnostics Embedded Machine</a:t>
            </a:r>
          </a:p>
          <a:p>
            <a:pPr lvl="1"/>
            <a:r>
              <a:rPr lang="en-US" sz="2400" dirty="0" smtClean="0"/>
              <a:t>Visualization</a:t>
            </a:r>
            <a:endParaRPr lang="en-US" dirty="0" smtClean="0"/>
          </a:p>
          <a:p>
            <a:endParaRPr lang="en-US" sz="2800" b="1" dirty="0" smtClean="0"/>
          </a:p>
          <a:p>
            <a:r>
              <a:rPr lang="en-US" sz="2800" b="1" dirty="0" smtClean="0"/>
              <a:t>interactive</a:t>
            </a:r>
            <a:r>
              <a:rPr lang="en-US" sz="2800" dirty="0" smtClean="0"/>
              <a:t> </a:t>
            </a:r>
            <a:r>
              <a:rPr lang="en-US" sz="2800" dirty="0" smtClean="0"/>
              <a:t>machine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immune</a:t>
            </a:r>
            <a:r>
              <a:rPr lang="en-US" sz="2800" dirty="0" smtClean="0"/>
              <a:t> for self-healing system Design </a:t>
            </a:r>
          </a:p>
          <a:p>
            <a:pPr lvl="1"/>
            <a:r>
              <a:rPr lang="en-US" sz="2400" dirty="0" smtClean="0"/>
              <a:t>Maintenance-free Machine</a:t>
            </a:r>
          </a:p>
          <a:p>
            <a:endParaRPr lang="en-US" sz="2800" b="1" dirty="0" smtClean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53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개체에 간단한 규칙 부여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군집의 현상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시뮬레이션으로 검증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ko-KR" altLang="en-US" dirty="0" smtClean="0"/>
              <a:t>각각의 개체가 만들어 내는 빅데이터를 분석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역으로 규칙을 추출해 보자</a:t>
            </a:r>
            <a:endParaRPr lang="en-US" altLang="ko-KR" dirty="0" smtClean="0"/>
          </a:p>
          <a:p>
            <a:endParaRPr lang="en-US" dirty="0"/>
          </a:p>
          <a:p>
            <a:r>
              <a:rPr lang="ko-KR" altLang="en-US" dirty="0" smtClean="0"/>
              <a:t>사회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과학 현상을 분석하는 새로운 방법론 제시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42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0" y="762000"/>
            <a:ext cx="9144000" cy="6096000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Location of Flocking </a:t>
            </a:r>
            <a:r>
              <a:rPr lang="en-US" altLang="ko-KR" dirty="0"/>
              <a:t>Birds</a:t>
            </a:r>
            <a:endParaRPr lang="ko-KR" altLang="en-US" dirty="0"/>
          </a:p>
        </p:txBody>
      </p:sp>
      <p:sp>
        <p:nvSpPr>
          <p:cNvPr id="5" name="Rectangle 2"/>
          <p:cNvSpPr/>
          <p:nvPr/>
        </p:nvSpPr>
        <p:spPr>
          <a:xfrm>
            <a:off x="914400" y="3733800"/>
            <a:ext cx="3886200" cy="266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4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0" y="762000"/>
            <a:ext cx="9144000" cy="6096000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Location of Flocking </a:t>
            </a:r>
            <a:r>
              <a:rPr lang="en-US" altLang="ko-KR" dirty="0"/>
              <a:t>Birds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569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0" y="762000"/>
            <a:ext cx="9144000" cy="6096000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Velocity </a:t>
            </a:r>
            <a:r>
              <a:rPr lang="en-US" altLang="ko-KR" dirty="0" smtClean="0"/>
              <a:t>of Flocking </a:t>
            </a:r>
            <a:r>
              <a:rPr lang="en-US" altLang="ko-KR" dirty="0"/>
              <a:t>Birds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51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Connectivity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207184"/>
            <a:ext cx="6172200" cy="482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4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Connectivity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Facebook </a:t>
            </a:r>
            <a:r>
              <a:rPr lang="ko-KR" altLang="en-US" dirty="0" smtClean="0"/>
              <a:t>의 네트워크 관계를 그림으로 나타냈을때</a:t>
            </a:r>
            <a:endParaRPr lang="en-US" dirty="0" smtClean="0"/>
          </a:p>
          <a:p>
            <a:pPr lvl="1"/>
            <a:r>
              <a:rPr lang="ko-KR" altLang="en-US" sz="1600" dirty="0" smtClean="0"/>
              <a:t>각각의 점은 두 사용자간의 관계를 나타냄 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전혀 의미 있는 관찰을 할 수 없음</a:t>
            </a:r>
            <a:endParaRPr lang="en-US" altLang="ko-KR" sz="1600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04" y="2209800"/>
            <a:ext cx="4339591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4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Facebook Connectivity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Facebook</a:t>
            </a:r>
            <a:r>
              <a:rPr lang="ko-KR" altLang="en-US" dirty="0" smtClean="0"/>
              <a:t> 의 네트워크 관계를 재배열 했을 때</a:t>
            </a:r>
            <a:endParaRPr lang="en-US" altLang="ko-KR" dirty="0" smtClean="0"/>
          </a:p>
          <a:p>
            <a:pPr lvl="1"/>
            <a:r>
              <a:rPr lang="ko-KR" altLang="en-US" sz="1400" dirty="0" smtClean="0"/>
              <a:t>점들을 재배열 하는 것만으로도 의미있는 정보를 얻을 수 있음</a:t>
            </a:r>
            <a:endParaRPr lang="en-US" altLang="ko-KR" sz="1400" dirty="0" smtClean="0"/>
          </a:p>
          <a:p>
            <a:pPr lvl="1"/>
            <a:r>
              <a:rPr lang="ko-KR" altLang="en-US" sz="1400" dirty="0" smtClean="0"/>
              <a:t>사용자의 네트워크는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개의 그룹으로 이루어져 있다는 것을 알 수 있음</a:t>
            </a:r>
            <a:endParaRPr lang="en-US" altLang="ko-KR" sz="1400" dirty="0" smtClean="0"/>
          </a:p>
          <a:p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987167"/>
            <a:ext cx="4648200" cy="455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381000"/>
            <a:ext cx="9144000" cy="5334000"/>
            <a:chOff x="-1" y="0"/>
            <a:chExt cx="12192001" cy="6858000"/>
          </a:xfrm>
        </p:grpSpPr>
        <p:pic>
          <p:nvPicPr>
            <p:cNvPr id="7" name="Picture 6" descr="http://binarybiryani.com/wp-content/uploads/2013/12/big-data-in-india-2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55" b="18921"/>
            <a:stretch/>
          </p:blipFill>
          <p:spPr bwMode="auto">
            <a:xfrm>
              <a:off x="-1" y="0"/>
              <a:ext cx="12192001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3" y="2667000"/>
            <a:ext cx="7772400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Recommender Systems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ko-KR" altLang="en-US" sz="2800" dirty="0" smtClean="0"/>
              <a:t>빅데이터를 가장 잘 활용한 예시중 하나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28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A0BC68-6592-4A37-A10F-783C4B3C963D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52" y="4267200"/>
            <a:ext cx="8486775" cy="2167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381000"/>
            <a:ext cx="798195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2362200"/>
            <a:ext cx="813435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090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A490ED-5ACF-487C-814D-659D931C1E63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623888"/>
            <a:ext cx="5676900" cy="561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693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800" dirty="0" smtClean="0"/>
              <a:t>Big Data in our </a:t>
            </a:r>
            <a:r>
              <a:rPr lang="en-US" altLang="ko-KR" sz="2800" dirty="0"/>
              <a:t>l</a:t>
            </a:r>
            <a:r>
              <a:rPr lang="en-US" altLang="ko-KR" sz="2800" dirty="0" smtClean="0"/>
              <a:t>ife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800" dirty="0" smtClean="0"/>
              <a:t>Beyond the </a:t>
            </a:r>
            <a:r>
              <a:rPr lang="en-US" altLang="ko-KR" sz="2800" dirty="0"/>
              <a:t>U</a:t>
            </a:r>
            <a:r>
              <a:rPr lang="en-US" altLang="ko-KR" sz="2800" dirty="0" smtClean="0"/>
              <a:t>nseen – Ulsan Population Visualization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800" dirty="0" smtClean="0"/>
              <a:t>Visualization Examples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800" dirty="0" smtClean="0"/>
              <a:t>Collective Behaviors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800" dirty="0" smtClean="0"/>
              <a:t>Clustering in Facebook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800" dirty="0" smtClean="0"/>
              <a:t>Recommender Systems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800" dirty="0" smtClean="0"/>
              <a:t>Data Preprocessing and Data Fusion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800" dirty="0" smtClean="0"/>
              <a:t>Interactive Machine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800" dirty="0" smtClean="0"/>
              <a:t>Big Data in Manufacturing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800" dirty="0" smtClean="0"/>
          </a:p>
          <a:p>
            <a:pPr marL="457200" indent="-457200">
              <a:buFont typeface="+mj-lt"/>
              <a:buAutoNum type="arabicPeriod"/>
            </a:pP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18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/>
              <a:t>원리</a:t>
            </a:r>
            <a:r>
              <a:rPr lang="en-US" altLang="ko-KR" sz="5400" dirty="0" smtClean="0"/>
              <a:t>?</a:t>
            </a:r>
            <a:endParaRPr lang="en-US" sz="5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A490ED-5ACF-487C-814D-659D931C1E63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3076" name="Picture 4" descr="C:\Users\Seungchul\AppData\Local\Microsoft\Windows\INetCache\IE\BHKWYUBC\question_mark_serious_thinker_500_clr[1]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505200"/>
            <a:ext cx="210312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29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Recommender System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 smtClean="0"/>
              <a:t>나와 비슷한 성향을 가진 사용</a:t>
            </a:r>
            <a:r>
              <a:rPr lang="ko-KR" altLang="en-US" sz="2000" dirty="0"/>
              <a:t>자</a:t>
            </a:r>
            <a:r>
              <a:rPr lang="ko-KR" altLang="en-US" sz="2000" dirty="0" smtClean="0"/>
              <a:t>들을 참고하여 상품을 추천함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비슷한 성향을 가진 사람들의 기록 </a:t>
            </a:r>
            <a:r>
              <a:rPr lang="en-US" altLang="ko-KR" sz="1800" dirty="0" smtClean="0"/>
              <a:t>+ </a:t>
            </a:r>
            <a:r>
              <a:rPr lang="ko-KR" altLang="en-US" sz="1800" dirty="0" smtClean="0"/>
              <a:t>나</a:t>
            </a:r>
            <a:r>
              <a:rPr lang="ko-KR" altLang="en-US" sz="1800" dirty="0"/>
              <a:t>의</a:t>
            </a:r>
            <a:r>
              <a:rPr lang="ko-KR" altLang="en-US" sz="1800" dirty="0" smtClean="0"/>
              <a:t> 구매기록 분석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‘</a:t>
            </a:r>
            <a:r>
              <a:rPr lang="ko-KR" altLang="en-US" sz="1800" dirty="0" smtClean="0"/>
              <a:t>상품</a:t>
            </a:r>
            <a:r>
              <a:rPr lang="en-US" altLang="ko-KR" sz="1800" dirty="0" smtClean="0"/>
              <a:t>’</a:t>
            </a:r>
            <a:r>
              <a:rPr lang="ko-KR" altLang="en-US" sz="1800" dirty="0" smtClean="0"/>
              <a:t>을 분석하는 것이 아니라 </a:t>
            </a:r>
            <a:r>
              <a:rPr lang="en-US" altLang="ko-KR" sz="1800" dirty="0" smtClean="0"/>
              <a:t>‘</a:t>
            </a:r>
            <a:r>
              <a:rPr lang="ko-KR" altLang="en-US" sz="1800" b="1" dirty="0" smtClean="0"/>
              <a:t>구매자들</a:t>
            </a:r>
            <a:r>
              <a:rPr lang="en-US" altLang="ko-KR" sz="1800" dirty="0" smtClean="0"/>
              <a:t>’ </a:t>
            </a:r>
            <a:r>
              <a:rPr lang="ko-KR" altLang="en-US" sz="1800" dirty="0" smtClean="0"/>
              <a:t>을 분석하는 것</a:t>
            </a:r>
            <a:endParaRPr lang="en-US" altLang="ko-KR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3624231" y="4057393"/>
            <a:ext cx="423612" cy="106944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64452" y="2325646"/>
            <a:ext cx="2210899" cy="3485170"/>
            <a:chOff x="2227128" y="2305322"/>
            <a:chExt cx="2210899" cy="348517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7128" y="2305322"/>
              <a:ext cx="435613" cy="104747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6289" y="3429000"/>
              <a:ext cx="356452" cy="106196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90956" y="4577983"/>
              <a:ext cx="420827" cy="121250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8574" y="2806606"/>
              <a:ext cx="839645" cy="62239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68446" y="3442628"/>
              <a:ext cx="627783" cy="67217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88574" y="4953000"/>
              <a:ext cx="849453" cy="532990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>
              <a:stCxn id="9" idx="3"/>
              <a:endCxn id="12" idx="1"/>
            </p:cNvCxnSpPr>
            <p:nvPr/>
          </p:nvCxnSpPr>
          <p:spPr>
            <a:xfrm>
              <a:off x="2662741" y="2829061"/>
              <a:ext cx="925833" cy="28874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9" idx="3"/>
            </p:cNvCxnSpPr>
            <p:nvPr/>
          </p:nvCxnSpPr>
          <p:spPr>
            <a:xfrm>
              <a:off x="2662741" y="2829061"/>
              <a:ext cx="908582" cy="1734905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9" idx="3"/>
              <a:endCxn id="14" idx="1"/>
            </p:cNvCxnSpPr>
            <p:nvPr/>
          </p:nvCxnSpPr>
          <p:spPr>
            <a:xfrm>
              <a:off x="2662741" y="2829061"/>
              <a:ext cx="925833" cy="2390434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0" idx="3"/>
            </p:cNvCxnSpPr>
            <p:nvPr/>
          </p:nvCxnSpPr>
          <p:spPr>
            <a:xfrm flipV="1">
              <a:off x="2662741" y="3876539"/>
              <a:ext cx="889401" cy="83443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9" idx="3"/>
            </p:cNvCxnSpPr>
            <p:nvPr/>
          </p:nvCxnSpPr>
          <p:spPr>
            <a:xfrm>
              <a:off x="2662741" y="2829061"/>
              <a:ext cx="889401" cy="987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1" idx="3"/>
            </p:cNvCxnSpPr>
            <p:nvPr/>
          </p:nvCxnSpPr>
          <p:spPr>
            <a:xfrm flipV="1">
              <a:off x="2711783" y="3959982"/>
              <a:ext cx="846180" cy="1224256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1" idx="3"/>
            </p:cNvCxnSpPr>
            <p:nvPr/>
          </p:nvCxnSpPr>
          <p:spPr>
            <a:xfrm flipV="1">
              <a:off x="2711783" y="4638442"/>
              <a:ext cx="874792" cy="545796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1819275" y="2286000"/>
            <a:ext cx="2558336" cy="354203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22"/>
          <p:cNvSpPr/>
          <p:nvPr/>
        </p:nvSpPr>
        <p:spPr>
          <a:xfrm>
            <a:off x="4790324" y="2286000"/>
            <a:ext cx="2558336" cy="354203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3"/>
          <p:cNvSpPr/>
          <p:nvPr/>
        </p:nvSpPr>
        <p:spPr>
          <a:xfrm>
            <a:off x="1819275" y="5821246"/>
            <a:ext cx="2558336" cy="51794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User-based Data</a:t>
            </a:r>
          </a:p>
          <a:p>
            <a:pPr algn="ctr"/>
            <a:r>
              <a:rPr lang="ko-KR" altLang="en-US" sz="1100" dirty="0" smtClean="0"/>
              <a:t>이용자간의 성향 분석</a:t>
            </a:r>
            <a:endParaRPr lang="ko-KR" altLang="en-US" sz="800" dirty="0"/>
          </a:p>
        </p:txBody>
      </p:sp>
      <p:sp>
        <p:nvSpPr>
          <p:cNvPr id="25" name="Rectangle 24"/>
          <p:cNvSpPr/>
          <p:nvPr/>
        </p:nvSpPr>
        <p:spPr>
          <a:xfrm>
            <a:off x="4790324" y="5821246"/>
            <a:ext cx="2558336" cy="51794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Recommender System</a:t>
            </a:r>
            <a:endParaRPr lang="en-US" altLang="ko-KR" sz="800" dirty="0"/>
          </a:p>
          <a:p>
            <a:pPr algn="ctr"/>
            <a:r>
              <a:rPr lang="ko-KR" altLang="en-US" sz="1050" dirty="0" smtClean="0"/>
              <a:t>성향을 이용하여 상품 추천</a:t>
            </a:r>
            <a:endParaRPr lang="en-US" altLang="ko-KR" sz="2000" dirty="0" smtClean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25087" y="2325646"/>
            <a:ext cx="435613" cy="10474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248" y="3449324"/>
            <a:ext cx="356452" cy="106196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88915" y="4598307"/>
            <a:ext cx="420827" cy="121250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6533" y="2826930"/>
            <a:ext cx="839645" cy="62239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6405" y="3462952"/>
            <a:ext cx="627783" cy="672172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stCxn id="26" idx="3"/>
            <a:endCxn id="29" idx="1"/>
          </p:cNvCxnSpPr>
          <p:nvPr/>
        </p:nvCxnSpPr>
        <p:spPr>
          <a:xfrm>
            <a:off x="5460700" y="2849385"/>
            <a:ext cx="925833" cy="28874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6" idx="3"/>
          </p:cNvCxnSpPr>
          <p:nvPr/>
        </p:nvCxnSpPr>
        <p:spPr>
          <a:xfrm>
            <a:off x="5460700" y="2849385"/>
            <a:ext cx="908582" cy="17349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6" idx="3"/>
            <a:endCxn id="41" idx="1"/>
          </p:cNvCxnSpPr>
          <p:nvPr/>
        </p:nvCxnSpPr>
        <p:spPr>
          <a:xfrm>
            <a:off x="5460700" y="2849385"/>
            <a:ext cx="925833" cy="239043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7" idx="3"/>
          </p:cNvCxnSpPr>
          <p:nvPr/>
        </p:nvCxnSpPr>
        <p:spPr>
          <a:xfrm flipV="1">
            <a:off x="5460700" y="3896863"/>
            <a:ext cx="889401" cy="8344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6" idx="3"/>
          </p:cNvCxnSpPr>
          <p:nvPr/>
        </p:nvCxnSpPr>
        <p:spPr>
          <a:xfrm>
            <a:off x="5460700" y="2849385"/>
            <a:ext cx="889401" cy="98700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8" idx="3"/>
          </p:cNvCxnSpPr>
          <p:nvPr/>
        </p:nvCxnSpPr>
        <p:spPr>
          <a:xfrm flipV="1">
            <a:off x="5509742" y="3980306"/>
            <a:ext cx="846180" cy="122425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8" idx="3"/>
          </p:cNvCxnSpPr>
          <p:nvPr/>
        </p:nvCxnSpPr>
        <p:spPr>
          <a:xfrm flipV="1">
            <a:off x="5509742" y="4658766"/>
            <a:ext cx="874792" cy="54579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9" idx="1"/>
            <a:endCxn id="28" idx="3"/>
          </p:cNvCxnSpPr>
          <p:nvPr/>
        </p:nvCxnSpPr>
        <p:spPr>
          <a:xfrm flipH="1">
            <a:off x="5509742" y="3138127"/>
            <a:ext cx="876791" cy="2066435"/>
          </a:xfrm>
          <a:prstGeom prst="straightConnector1">
            <a:avLst/>
          </a:prstGeom>
          <a:ln w="57150">
            <a:solidFill>
              <a:srgbClr val="FF0000">
                <a:alpha val="60000"/>
              </a:srgb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1" idx="1"/>
            <a:endCxn id="28" idx="3"/>
          </p:cNvCxnSpPr>
          <p:nvPr/>
        </p:nvCxnSpPr>
        <p:spPr>
          <a:xfrm flipH="1" flipV="1">
            <a:off x="5509742" y="5204562"/>
            <a:ext cx="876791" cy="35257"/>
          </a:xfrm>
          <a:prstGeom prst="straightConnector1">
            <a:avLst/>
          </a:prstGeom>
          <a:ln w="57150">
            <a:solidFill>
              <a:srgbClr val="FF0000">
                <a:alpha val="60000"/>
              </a:srgb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6599453" y="4057393"/>
            <a:ext cx="423612" cy="106944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6533" y="4973324"/>
            <a:ext cx="849453" cy="532990"/>
          </a:xfrm>
          <a:prstGeom prst="rect">
            <a:avLst/>
          </a:prstGeom>
        </p:spPr>
      </p:pic>
      <p:sp>
        <p:nvSpPr>
          <p:cNvPr id="42" name="Chevron 41"/>
          <p:cNvSpPr/>
          <p:nvPr/>
        </p:nvSpPr>
        <p:spPr>
          <a:xfrm>
            <a:off x="4442507" y="3836391"/>
            <a:ext cx="304800" cy="68580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69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67" y="2816837"/>
            <a:ext cx="4404733" cy="33051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Movie Recommender</a:t>
            </a:r>
            <a:endParaRPr lang="ko-KR" alt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0482909"/>
              </p:ext>
            </p:extLst>
          </p:nvPr>
        </p:nvGraphicFramePr>
        <p:xfrm>
          <a:off x="3200400" y="2514600"/>
          <a:ext cx="5638801" cy="16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768"/>
                <a:gridCol w="856792"/>
                <a:gridCol w="1256841"/>
                <a:gridCol w="939800"/>
                <a:gridCol w="939800"/>
                <a:gridCol w="939800"/>
              </a:tblGrid>
              <a:tr h="8962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When Harry Met Sally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The Story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</a:rPr>
                        <a:t> of 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Beyond Borders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The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</a:rPr>
                        <a:t> Secret Garden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Breathless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7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예측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3.78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2.86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2.90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3.44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2.54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7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실제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990600"/>
            <a:ext cx="8229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461963" indent="-2301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682625" indent="-22066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914400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146175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Netflix </a:t>
            </a:r>
            <a:r>
              <a:rPr lang="ko-KR" altLang="en-US" sz="2000" dirty="0" smtClean="0"/>
              <a:t>자료이용</a:t>
            </a:r>
            <a:endParaRPr lang="en-US" altLang="ko-KR" sz="2000" dirty="0" smtClean="0"/>
          </a:p>
          <a:p>
            <a:pPr lvl="1"/>
            <a:r>
              <a:rPr lang="ko-KR" altLang="en-US" sz="1400" dirty="0" smtClean="0"/>
              <a:t>실제 고객의 영화 평점을 예측</a:t>
            </a:r>
            <a:endParaRPr lang="en-US" altLang="ko-KR" sz="1400" dirty="0" smtClean="0"/>
          </a:p>
          <a:p>
            <a:pPr lvl="1"/>
            <a:r>
              <a:rPr lang="ko-KR" altLang="en-US" sz="1400" dirty="0" smtClean="0"/>
              <a:t>예측된 점수를 통해 영화 추천 시스템 구축 가능</a:t>
            </a:r>
            <a:endParaRPr lang="en-US" altLang="ko-KR" sz="1400" dirty="0" smtClean="0"/>
          </a:p>
          <a:p>
            <a:r>
              <a:rPr lang="ko-KR" altLang="en-US" sz="1800" dirty="0" smtClean="0"/>
              <a:t>성향이 유사한 고객의 정보 이용</a:t>
            </a:r>
            <a:endParaRPr lang="en-US" altLang="ko-KR" sz="1800" dirty="0" smtClean="0"/>
          </a:p>
          <a:p>
            <a:pPr marL="231775" lvl="1" indent="0">
              <a:buNone/>
            </a:pPr>
            <a:endParaRPr lang="en-US" altLang="ko-KR" sz="1400" dirty="0" smtClean="0"/>
          </a:p>
          <a:p>
            <a:pPr lvl="1"/>
            <a:endParaRPr lang="en-US" altLang="ko-KR" sz="1400" dirty="0" smtClean="0"/>
          </a:p>
          <a:p>
            <a:pPr lvl="1"/>
            <a:endParaRPr lang="en-US" altLang="ko-KR" sz="1400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4495800" y="4724400"/>
            <a:ext cx="1600200" cy="739382"/>
            <a:chOff x="4724400" y="4495800"/>
            <a:chExt cx="2895600" cy="1337929"/>
          </a:xfrm>
        </p:grpSpPr>
        <p:sp>
          <p:nvSpPr>
            <p:cNvPr id="8" name="Oval 7"/>
            <p:cNvSpPr/>
            <p:nvPr/>
          </p:nvSpPr>
          <p:spPr>
            <a:xfrm>
              <a:off x="4724400" y="4602238"/>
              <a:ext cx="190499" cy="1904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24400" y="5099050"/>
              <a:ext cx="190499" cy="1904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724400" y="5539620"/>
              <a:ext cx="190499" cy="19049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792979" y="4495800"/>
              <a:ext cx="2682241" cy="4176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/>
                <a:t>예측하고자 하는 소비자</a:t>
              </a:r>
              <a:endParaRPr lang="ko-KR" altLang="en-US" sz="9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14899" y="4958833"/>
              <a:ext cx="2705101" cy="4176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/>
                <a:t>성향이 </a:t>
              </a:r>
              <a:r>
                <a:rPr lang="ko-KR" altLang="en-US" sz="900" smtClean="0"/>
                <a:t>유사한 소비자들</a:t>
              </a:r>
              <a:endParaRPr lang="ko-KR" altLang="en-US" sz="9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14899" y="5416033"/>
              <a:ext cx="2438400" cy="4176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/>
                <a:t>소비자들</a:t>
              </a:r>
              <a:endParaRPr lang="ko-KR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1086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381000"/>
            <a:ext cx="9144000" cy="5334000"/>
            <a:chOff x="-1" y="0"/>
            <a:chExt cx="12192001" cy="6858000"/>
          </a:xfrm>
        </p:grpSpPr>
        <p:pic>
          <p:nvPicPr>
            <p:cNvPr id="7" name="Picture 6" descr="http://binarybiryani.com/wp-content/uploads/2013/12/big-data-in-india-2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55" b="18921"/>
            <a:stretch/>
          </p:blipFill>
          <p:spPr bwMode="auto">
            <a:xfrm>
              <a:off x="-1" y="0"/>
              <a:ext cx="12192001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Pre-Processing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16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데이터에서 노이즈 제거의 필요성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A490ED-5ACF-487C-814D-659D931C1E63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16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A490ED-5ACF-487C-814D-659D931C1E63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33400"/>
            <a:ext cx="7148513" cy="53636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5602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381000"/>
            <a:ext cx="9144000" cy="5334000"/>
            <a:chOff x="-1" y="0"/>
            <a:chExt cx="12192001" cy="6858000"/>
          </a:xfrm>
        </p:grpSpPr>
        <p:pic>
          <p:nvPicPr>
            <p:cNvPr id="7" name="Picture 6" descr="http://binarybiryani.com/wp-content/uploads/2013/12/big-data-in-india-2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55" b="18921"/>
            <a:stretch/>
          </p:blipFill>
          <p:spPr bwMode="auto">
            <a:xfrm>
              <a:off x="-1" y="0"/>
              <a:ext cx="12192001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(Sensor) Fusion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9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 smtClean="0"/>
              <a:t>데이터 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센서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가 많다고 무조건 좋은 것은 아니다</a:t>
            </a:r>
            <a:r>
              <a:rPr lang="en-US" altLang="ko-KR" sz="2800" dirty="0" smtClean="0"/>
              <a:t>.</a:t>
            </a:r>
            <a:br>
              <a:rPr lang="en-US" altLang="ko-KR" sz="2800" dirty="0" smtClean="0"/>
            </a:b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잘 사용하여야 한다</a:t>
            </a:r>
            <a:r>
              <a:rPr lang="en-US" altLang="ko-KR" sz="2800" dirty="0" smtClean="0"/>
              <a:t>.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A490ED-5ACF-487C-814D-659D931C1E63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44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 GPS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1435100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029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 GPS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1435100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513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Big Data in our Life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Friendship on </a:t>
            </a:r>
            <a:r>
              <a:rPr lang="en-US" dirty="0"/>
              <a:t>Facebook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7170" name="Picture 2" descr="http://simon-law.com/wp-content/uploads/2013/02/visualizing_Facebook_Friendship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3307"/>
            <a:ext cx="9144000" cy="455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9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센서의 노이즈 수준을 안다면 이상적인     를 결정 가능</a:t>
            </a:r>
            <a:endParaRPr lang="en-US" altLang="ko-KR" dirty="0"/>
          </a:p>
          <a:p>
            <a:pPr lvl="1"/>
            <a:r>
              <a:rPr lang="ko-KR" altLang="en-US" dirty="0"/>
              <a:t>두개의 </a:t>
            </a:r>
            <a:r>
              <a:rPr lang="ko-KR" altLang="en-US" dirty="0" smtClean="0"/>
              <a:t>거리 센서 </a:t>
            </a:r>
            <a:r>
              <a:rPr lang="en-US" altLang="ko-KR" dirty="0" smtClean="0"/>
              <a:t>(ultrasonic) </a:t>
            </a:r>
            <a:r>
              <a:rPr lang="ko-KR" altLang="en-US" dirty="0" smtClean="0"/>
              <a:t>를 </a:t>
            </a:r>
            <a:r>
              <a:rPr lang="ko-KR" altLang="en-US" dirty="0"/>
              <a:t>결합 한 예시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센서의 결합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491402"/>
              </p:ext>
            </p:extLst>
          </p:nvPr>
        </p:nvGraphicFramePr>
        <p:xfrm>
          <a:off x="6362700" y="1066800"/>
          <a:ext cx="381000" cy="346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" name="Equation" r:id="rId4" imgW="139680" imgH="126720" progId="Equation.DSMT4">
                  <p:embed/>
                </p:oleObj>
              </mc:Choice>
              <mc:Fallback>
                <p:oleObj name="Equation" r:id="rId4" imgW="139680" imgH="126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62700" y="1066800"/>
                        <a:ext cx="381000" cy="346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3939188" y="2209800"/>
            <a:ext cx="291800" cy="18667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http://www.fctt.org.uk/sites/default/files/field/image/hc-sr04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0" b="21600"/>
          <a:stretch/>
        </p:blipFill>
        <p:spPr bwMode="auto">
          <a:xfrm>
            <a:off x="1411588" y="2228661"/>
            <a:ext cx="128571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>
            <a:stCxn id="13" idx="3"/>
          </p:cNvCxnSpPr>
          <p:nvPr/>
        </p:nvCxnSpPr>
        <p:spPr>
          <a:xfrm>
            <a:off x="2697303" y="2588661"/>
            <a:ext cx="1152685" cy="0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www.fctt.org.uk/sites/default/files/field/image/hc-sr04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0" b="21600"/>
          <a:stretch/>
        </p:blipFill>
        <p:spPr bwMode="auto">
          <a:xfrm>
            <a:off x="1411588" y="3356572"/>
            <a:ext cx="128571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stCxn id="16" idx="3"/>
          </p:cNvCxnSpPr>
          <p:nvPr/>
        </p:nvCxnSpPr>
        <p:spPr>
          <a:xfrm>
            <a:off x="2697303" y="3716572"/>
            <a:ext cx="1152685" cy="0"/>
          </a:xfrm>
          <a:prstGeom prst="straightConnector1">
            <a:avLst/>
          </a:prstGeom>
          <a:ln w="571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444561" y="2209800"/>
            <a:ext cx="291800" cy="18667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" descr="http://www.fctt.org.uk/sites/default/files/field/image/hc-sr04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0" b="21600"/>
          <a:stretch/>
        </p:blipFill>
        <p:spPr bwMode="auto">
          <a:xfrm>
            <a:off x="4916961" y="2228661"/>
            <a:ext cx="128571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://www.fctt.org.uk/sites/default/files/field/image/hc-sr04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0" b="21600"/>
          <a:stretch/>
        </p:blipFill>
        <p:spPr bwMode="auto">
          <a:xfrm>
            <a:off x="4916961" y="3356572"/>
            <a:ext cx="128571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>
            <a:off x="6202676" y="3048000"/>
            <a:ext cx="1152685" cy="0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lus 27"/>
          <p:cNvSpPr/>
          <p:nvPr/>
        </p:nvSpPr>
        <p:spPr>
          <a:xfrm>
            <a:off x="5331218" y="2870200"/>
            <a:ext cx="457200" cy="457200"/>
          </a:xfrm>
          <a:prstGeom prst="mathPlus">
            <a:avLst>
              <a:gd name="adj1" fmla="val 1295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28"/>
          <p:cNvSpPr/>
          <p:nvPr/>
        </p:nvSpPr>
        <p:spPr>
          <a:xfrm>
            <a:off x="1303296" y="2057400"/>
            <a:ext cx="3003892" cy="22098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9"/>
          <p:cNvSpPr/>
          <p:nvPr/>
        </p:nvSpPr>
        <p:spPr>
          <a:xfrm>
            <a:off x="1303296" y="4305300"/>
            <a:ext cx="3003892" cy="51794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Each Sensor</a:t>
            </a:r>
          </a:p>
          <a:p>
            <a:pPr algn="ctr"/>
            <a:r>
              <a:rPr lang="ko-KR" altLang="en-US" sz="1100" dirty="0" smtClean="0"/>
              <a:t>각각의 센서로 거리를 측정</a:t>
            </a:r>
            <a:endParaRPr lang="ko-KR" altLang="en-US" sz="800" dirty="0"/>
          </a:p>
        </p:txBody>
      </p:sp>
      <p:sp>
        <p:nvSpPr>
          <p:cNvPr id="31" name="Rectangle 30"/>
          <p:cNvSpPr/>
          <p:nvPr/>
        </p:nvSpPr>
        <p:spPr>
          <a:xfrm>
            <a:off x="4808496" y="2057400"/>
            <a:ext cx="3003892" cy="22098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ectangle 31"/>
          <p:cNvSpPr/>
          <p:nvPr/>
        </p:nvSpPr>
        <p:spPr>
          <a:xfrm>
            <a:off x="4808496" y="4305300"/>
            <a:ext cx="3003892" cy="51794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Sensor Fusion</a:t>
            </a:r>
          </a:p>
          <a:p>
            <a:pPr algn="ctr"/>
            <a:r>
              <a:rPr lang="ko-KR" altLang="en-US" sz="1100" dirty="0" smtClean="0"/>
              <a:t>센서 결합을 통한 거리 측정</a:t>
            </a:r>
            <a:endParaRPr lang="ko-KR" altLang="en-US" sz="800" dirty="0"/>
          </a:p>
        </p:txBody>
      </p:sp>
      <p:sp>
        <p:nvSpPr>
          <p:cNvPr id="33" name="Chevron 32"/>
          <p:cNvSpPr/>
          <p:nvPr/>
        </p:nvSpPr>
        <p:spPr>
          <a:xfrm>
            <a:off x="4392968" y="2667000"/>
            <a:ext cx="304800" cy="68580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2471490"/>
              </p:ext>
            </p:extLst>
          </p:nvPr>
        </p:nvGraphicFramePr>
        <p:xfrm>
          <a:off x="1447800" y="5105400"/>
          <a:ext cx="3168650" cy="1617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" name="Equation" r:id="rId7" imgW="1765080" imgH="901440" progId="Equation.DSMT4">
                  <p:embed/>
                </p:oleObj>
              </mc:Choice>
              <mc:Fallback>
                <p:oleObj name="Equation" r:id="rId7" imgW="1765080" imgH="901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47800" y="5105400"/>
                        <a:ext cx="3168650" cy="1617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55684" y="5791200"/>
            <a:ext cx="3802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Two sensors are better than one sensor</a:t>
            </a:r>
          </a:p>
          <a:p>
            <a:r>
              <a:rPr lang="en-US" altLang="ko-KR" sz="1600" dirty="0" smtClean="0"/>
              <a:t>- Less uncertainties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001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14964"/>
            <a:ext cx="6400800" cy="61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인간의 인지패턴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인간이 길이를 측정하는 방법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시각과 촉각으로 길이를 가늠함</a:t>
                </a:r>
                <a:endParaRPr lang="en-US" altLang="ko-KR" dirty="0"/>
              </a:p>
              <a:p>
                <a:pPr lvl="1"/>
                <a:r>
                  <a:rPr lang="ko-KR" altLang="en-US" dirty="0" smtClean="0"/>
                  <a:t>두 가지 </a:t>
                </a:r>
                <a:r>
                  <a:rPr lang="ko-KR" altLang="en-US" dirty="0"/>
                  <a:t>감각을 적절히 배합 할 필요가 있음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r>
                  <a:rPr lang="ko-KR" altLang="en-US" dirty="0" smtClean="0"/>
                  <a:t>인간은 보고 만지며 사물을 인지함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촉각센서와 시각센서를 결합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두 센서를 적절히 조합하는 것이 중요함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인간은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𝛼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를 최적화함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63" t="-11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A490ED-5ACF-487C-814D-659D931C1E63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00692"/>
              </p:ext>
            </p:extLst>
          </p:nvPr>
        </p:nvGraphicFramePr>
        <p:xfrm>
          <a:off x="1752600" y="4495800"/>
          <a:ext cx="5791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Equation" r:id="rId4" imgW="2412720" imgH="190440" progId="Equation.DSMT4">
                  <p:embed/>
                </p:oleObj>
              </mc:Choice>
              <mc:Fallback>
                <p:oleObj name="Equation" r:id="rId4" imgW="241272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2600" y="4495800"/>
                        <a:ext cx="5791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537530"/>
              </p:ext>
            </p:extLst>
          </p:nvPr>
        </p:nvGraphicFramePr>
        <p:xfrm>
          <a:off x="1905000" y="5105400"/>
          <a:ext cx="57308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Equation" r:id="rId6" imgW="2387520" imgH="190440" progId="Equation.DSMT4">
                  <p:embed/>
                </p:oleObj>
              </mc:Choice>
              <mc:Fallback>
                <p:oleObj name="Equation" r:id="rId6" imgW="2387520" imgH="1904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105400"/>
                        <a:ext cx="573087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04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381000"/>
            <a:ext cx="9144000" cy="5334000"/>
            <a:chOff x="-1" y="0"/>
            <a:chExt cx="12192001" cy="6858000"/>
          </a:xfrm>
        </p:grpSpPr>
        <p:pic>
          <p:nvPicPr>
            <p:cNvPr id="7" name="Picture 6" descr="http://binarybiryani.com/wp-content/uploads/2013/12/big-data-in-india-2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55" b="18921"/>
            <a:stretch/>
          </p:blipFill>
          <p:spPr bwMode="auto">
            <a:xfrm>
              <a:off x="-1" y="0"/>
              <a:ext cx="12192001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3" y="2276476"/>
            <a:ext cx="7772400" cy="2143124"/>
          </a:xfrm>
        </p:spPr>
        <p:txBody>
          <a:bodyPr>
            <a:normAutofit/>
          </a:bodyPr>
          <a:lstStyle/>
          <a:p>
            <a:r>
              <a:rPr lang="en-US" dirty="0" smtClean="0"/>
              <a:t>Interactive Systems</a:t>
            </a:r>
            <a:br>
              <a:rPr lang="en-US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ko-KR" altLang="en-US" sz="2400" dirty="0" smtClean="0"/>
              <a:t>기계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사람과 교감하다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16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err="1" smtClean="0"/>
              <a:t>Mazinger</a:t>
            </a:r>
            <a:r>
              <a:rPr lang="en-US" altLang="ko-KR" sz="2800" dirty="0" smtClean="0"/>
              <a:t> Z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마징가제트</a:t>
            </a:r>
            <a:r>
              <a:rPr lang="en-US" altLang="ko-KR" sz="1800" dirty="0" smtClean="0"/>
              <a:t>) </a:t>
            </a:r>
            <a:r>
              <a:rPr lang="en-US" altLang="ko-KR" sz="2800" dirty="0" smtClean="0"/>
              <a:t>vs. Robot </a:t>
            </a:r>
            <a:r>
              <a:rPr lang="en-US" altLang="ko-KR" sz="2800" dirty="0" err="1" smtClean="0"/>
              <a:t>Taekwon</a:t>
            </a:r>
            <a:r>
              <a:rPr lang="en-US" altLang="ko-KR" sz="2800" dirty="0" smtClean="0"/>
              <a:t> V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로봇태권브이</a:t>
            </a:r>
            <a:r>
              <a:rPr lang="en-US" altLang="ko-KR" sz="1800" dirty="0" smtClean="0"/>
              <a:t>)</a:t>
            </a:r>
            <a:endParaRPr lang="en-US" sz="2800" dirty="0"/>
          </a:p>
        </p:txBody>
      </p:sp>
      <p:pic>
        <p:nvPicPr>
          <p:cNvPr id="2" name="Mazinger Z Opening (ver.Korean2)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6800" y="4305300"/>
            <a:ext cx="2514600" cy="18859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A490ED-5ACF-487C-814D-659D931C1E63}" type="slidenum">
              <a:rPr lang="en-US" sz="1400" smtClean="0"/>
              <a:pPr>
                <a:defRPr/>
              </a:pPr>
              <a:t>54</a:t>
            </a:fld>
            <a:endParaRPr lang="en-US" sz="1400" dirty="0"/>
          </a:p>
        </p:txBody>
      </p:sp>
      <p:pic>
        <p:nvPicPr>
          <p:cNvPr id="7" name="슈퍼 태권브이 1982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72100" y="4295775"/>
            <a:ext cx="2438400" cy="1828800"/>
          </a:xfrm>
          <a:prstGeom prst="rect">
            <a:avLst/>
          </a:prstGeom>
        </p:spPr>
      </p:pic>
      <p:pic>
        <p:nvPicPr>
          <p:cNvPr id="19458" name="Picture 2" descr="http://pds9.egloos.com/pmf/200801/27/24/d0051824_479c7907f118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66800"/>
            <a:ext cx="3013075" cy="312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gunpla.org/zbxe/files/attach/images/59/838/135/2cd849e52a8babaf7a098bfc62c1ec6d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558" y="1066799"/>
            <a:ext cx="2343742" cy="312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4495800" y="1066799"/>
            <a:ext cx="0" cy="50577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싸우면 누가 이길까</a:t>
            </a:r>
            <a:r>
              <a:rPr lang="en-US" altLang="ko-KR" dirty="0" smtClean="0"/>
              <a:t>?</a:t>
            </a:r>
            <a:endParaRPr lang="en-US" dirty="0"/>
          </a:p>
        </p:txBody>
      </p:sp>
      <p:pic>
        <p:nvPicPr>
          <p:cNvPr id="5" name="태권브이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06038" y="3429000"/>
            <a:ext cx="3609362" cy="270702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6" name="Mazinkaiser OVA Ep. 2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4">
                  <p14:trim end="7196.7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6345" y="1066800"/>
            <a:ext cx="4849091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685562" y="5321300"/>
            <a:ext cx="1343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0.4 sec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82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Devices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20482" name="Picture 2" descr="http://upload.wikimedia.org/wikipedia/commons/f/f9/PC_DOS_1.10_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326" y="1019979"/>
            <a:ext cx="3368675" cy="210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://www.guidebookgallery.org/pics/gui/desktop/full/win3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725" y="1957001"/>
            <a:ext cx="3394075" cy="254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http://www.immersivetech.org/wp-content/uploads/iphone_touchscreen_gros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25" y="3305979"/>
            <a:ext cx="2493375" cy="280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526" y="1019979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DOS</a:t>
            </a:r>
          </a:p>
          <a:p>
            <a:r>
              <a:rPr lang="en-US" dirty="0" smtClean="0"/>
              <a:t>- keyboard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82991" y="1966100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Windows</a:t>
            </a:r>
          </a:p>
          <a:p>
            <a:r>
              <a:rPr lang="en-US" dirty="0" smtClean="0"/>
              <a:t>- mouse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19200" y="4384774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Smart phones</a:t>
            </a:r>
          </a:p>
          <a:p>
            <a:r>
              <a:rPr lang="en-US" dirty="0" smtClean="0"/>
              <a:t>- touchscreen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2200" y="5889599"/>
            <a:ext cx="20489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is next?</a:t>
            </a:r>
          </a:p>
        </p:txBody>
      </p:sp>
    </p:spTree>
    <p:extLst>
      <p:ext uri="{BB962C8B-B14F-4D97-AF65-F5344CB8AC3E}">
        <p14:creationId xmlns:p14="http://schemas.microsoft.com/office/powerpoint/2010/main" val="427170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Interactive Machine Learning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24562"/>
            <a:ext cx="7728394" cy="514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9053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Human-Computer Interface (HCI)</a:t>
            </a:r>
          </a:p>
        </p:txBody>
      </p:sp>
      <p:pic>
        <p:nvPicPr>
          <p:cNvPr id="6" name="The Real _Real Steel_ - Controlling the iCub Humanoid with a Leap Motion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0933" y="1066800"/>
            <a:ext cx="4224867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7" name="Leap Motion Node Drone Flight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14332" y="1066800"/>
            <a:ext cx="4064000" cy="2286000"/>
          </a:xfrm>
          <a:prstGeom prst="rect">
            <a:avLst/>
          </a:prstGeom>
        </p:spPr>
      </p:pic>
      <p:pic>
        <p:nvPicPr>
          <p:cNvPr id="8" name="Mind-controlled quadcopter (VIDEO).wm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70933" y="3643312"/>
            <a:ext cx="4224867" cy="2376488"/>
          </a:xfrm>
          <a:prstGeom prst="rect">
            <a:avLst/>
          </a:prstGeom>
        </p:spPr>
      </p:pic>
      <p:pic>
        <p:nvPicPr>
          <p:cNvPr id="9" name="Dubstep Robots   Kinect Dual Robot Dance.wm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3"/>
          <a:stretch>
            <a:fillRect/>
          </a:stretch>
        </p:blipFill>
        <p:spPr bwMode="auto">
          <a:xfrm>
            <a:off x="4614332" y="3643312"/>
            <a:ext cx="4224868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9735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1"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Robot Arm Control with Leap-motion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A490ED-5ACF-487C-814D-659D931C1E63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6" name="그림 64"/>
          <p:cNvPicPr>
            <a:picLocks noChangeAspect="1"/>
          </p:cNvPicPr>
          <p:nvPr/>
        </p:nvPicPr>
        <p:blipFill rotWithShape="1">
          <a:blip r:embed="rId2"/>
          <a:srcRect l="5427" t="6670" r="5600" b="6198"/>
          <a:stretch/>
        </p:blipFill>
        <p:spPr>
          <a:xfrm>
            <a:off x="350865" y="1932636"/>
            <a:ext cx="3078135" cy="1905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687" y="1925929"/>
            <a:ext cx="5370713" cy="188407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419600"/>
            <a:ext cx="7848600" cy="1676746"/>
          </a:xfrm>
          <a:prstGeom prst="rect">
            <a:avLst/>
          </a:prstGeom>
        </p:spPr>
      </p:pic>
      <p:sp>
        <p:nvSpPr>
          <p:cNvPr id="51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257800"/>
          </a:xfrm>
        </p:spPr>
        <p:txBody>
          <a:bodyPr/>
          <a:lstStyle/>
          <a:p>
            <a:r>
              <a:rPr lang="ko-KR" altLang="en-US" dirty="0" smtClean="0"/>
              <a:t>손의 움직임에 따라 </a:t>
            </a:r>
            <a:r>
              <a:rPr lang="en-US" altLang="ko-KR" dirty="0" smtClean="0"/>
              <a:t>interactive</a:t>
            </a:r>
            <a:r>
              <a:rPr lang="ko-KR" altLang="en-US" dirty="0" smtClean="0"/>
              <a:t>하게 동작하는 로봇팔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548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 smtClean="0"/>
              <a:t>Big Data?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 marL="228600" indent="0">
              <a:lnSpc>
                <a:spcPct val="150000"/>
              </a:lnSpc>
              <a:buNone/>
            </a:pPr>
            <a:r>
              <a:rPr lang="ko-KR" altLang="en-US" dirty="0" smtClean="0"/>
              <a:t>기존 데이터베이스 관리도구로 데이터를 수집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 분석할 수 있는 역량을 넘어서는 대량의 정형 또는 비정형 데이터 집합 및 이러한 데이터로부터 가치를 추출하고 결과를 분석하는 기술</a:t>
            </a:r>
            <a:endParaRPr lang="en-US" altLang="ko-KR" dirty="0" smtClean="0"/>
          </a:p>
          <a:p>
            <a:endParaRPr lang="en-US" altLang="ko-KR" dirty="0"/>
          </a:p>
          <a:p>
            <a:pPr marL="231775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22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Real-time Interaction with Computer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grpSp>
        <p:nvGrpSpPr>
          <p:cNvPr id="7" name="그룹 124"/>
          <p:cNvGrpSpPr/>
          <p:nvPr/>
        </p:nvGrpSpPr>
        <p:grpSpPr>
          <a:xfrm>
            <a:off x="720217" y="2286000"/>
            <a:ext cx="7703565" cy="2265135"/>
            <a:chOff x="7045817" y="18938621"/>
            <a:chExt cx="12671687" cy="3725948"/>
          </a:xfrm>
        </p:grpSpPr>
        <p:pic>
          <p:nvPicPr>
            <p:cNvPr id="8" name="그림 126"/>
            <p:cNvPicPr>
              <a:picLocks noChangeAspect="1"/>
            </p:cNvPicPr>
            <p:nvPr/>
          </p:nvPicPr>
          <p:blipFill rotWithShape="1">
            <a:blip r:embed="rId2"/>
            <a:srcRect t="1" r="13450" b="2772"/>
            <a:stretch/>
          </p:blipFill>
          <p:spPr>
            <a:xfrm>
              <a:off x="7045817" y="18938621"/>
              <a:ext cx="6063586" cy="3725948"/>
            </a:xfrm>
            <a:prstGeom prst="rect">
              <a:avLst/>
            </a:prstGeom>
          </p:spPr>
        </p:pic>
        <p:pic>
          <p:nvPicPr>
            <p:cNvPr id="9" name="그림 1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00610" y="18938621"/>
              <a:ext cx="6516894" cy="3725948"/>
            </a:xfrm>
            <a:prstGeom prst="rect">
              <a:avLst/>
            </a:prstGeom>
          </p:spPr>
        </p:pic>
      </p:grpSp>
      <p:pic>
        <p:nvPicPr>
          <p:cNvPr id="6" name="Picture 90" descr="http://www.blogcdn.com/www.engadget.com/media/2012/05/k4w-sensorangl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8200" y="4853667"/>
            <a:ext cx="25146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12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Microsoft Kinect </a:t>
            </a:r>
            <a:r>
              <a:rPr lang="ko-KR" altLang="en-US" dirty="0" smtClean="0"/>
              <a:t>센서를 이용하여 사람 인식</a:t>
            </a:r>
            <a:endParaRPr lang="en-US" altLang="ko-KR" dirty="0" smtClean="0"/>
          </a:p>
          <a:p>
            <a:r>
              <a:rPr lang="en-US" altLang="ko-KR" dirty="0" smtClean="0"/>
              <a:t>Computer </a:t>
            </a:r>
            <a:r>
              <a:rPr lang="ko-KR" altLang="en-US" dirty="0" smtClean="0"/>
              <a:t>와 실시간 </a:t>
            </a:r>
            <a:r>
              <a:rPr lang="en-US" altLang="ko-KR" dirty="0" smtClean="0"/>
              <a:t>Interaction </a:t>
            </a:r>
            <a:r>
              <a:rPr lang="ko-KR" altLang="en-US" dirty="0" smtClean="0"/>
              <a:t>가능</a:t>
            </a:r>
            <a:endParaRPr lang="en-US" altLang="ko-KR" dirty="0"/>
          </a:p>
        </p:txBody>
      </p:sp>
      <p:sp>
        <p:nvSpPr>
          <p:cNvPr id="11" name="Rectangle 10"/>
          <p:cNvSpPr/>
          <p:nvPr/>
        </p:nvSpPr>
        <p:spPr>
          <a:xfrm>
            <a:off x="3733800" y="538706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Kinect device recognizes </a:t>
            </a:r>
          </a:p>
          <a:p>
            <a:r>
              <a:rPr lang="en-US" altLang="ko-KR" dirty="0"/>
              <a:t>human motions and gestures</a:t>
            </a:r>
          </a:p>
        </p:txBody>
      </p:sp>
    </p:spTree>
    <p:extLst>
      <p:ext uri="{BB962C8B-B14F-4D97-AF65-F5344CB8AC3E}">
        <p14:creationId xmlns:p14="http://schemas.microsoft.com/office/powerpoint/2010/main" val="41192197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381000"/>
            <a:ext cx="9144000" cy="5334000"/>
            <a:chOff x="-1" y="0"/>
            <a:chExt cx="12192001" cy="6858000"/>
          </a:xfrm>
        </p:grpSpPr>
        <p:pic>
          <p:nvPicPr>
            <p:cNvPr id="7" name="Picture 6" descr="http://binarybiryani.com/wp-content/uploads/2013/12/big-data-in-india-2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55" b="18921"/>
            <a:stretch/>
          </p:blipFill>
          <p:spPr bwMode="auto">
            <a:xfrm>
              <a:off x="-1" y="0"/>
              <a:ext cx="12192001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in Manufacturing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68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산업 현장 설비 화면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09" y="990600"/>
            <a:ext cx="8082982" cy="525780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0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95400" y="2941598"/>
            <a:ext cx="76200" cy="6096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>
            <a:noAutofit/>
          </a:bodyPr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1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71600" y="3246398"/>
            <a:ext cx="76200" cy="3048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endParaRPr lang="en-US" b="1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47800" y="3093998"/>
            <a:ext cx="76200" cy="4572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endParaRPr lang="en-US" b="1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4000" y="2827298"/>
            <a:ext cx="76200" cy="723900"/>
          </a:xfrm>
          <a:prstGeom prst="rect">
            <a:avLst/>
          </a:prstGeom>
          <a:solidFill>
            <a:srgbClr val="33CC33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00200" y="3189248"/>
            <a:ext cx="76200" cy="36195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endParaRPr lang="en-US" b="1" dirty="0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76400" y="3011448"/>
            <a:ext cx="76200" cy="53975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endParaRPr lang="en-US" b="1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52600" y="2941598"/>
            <a:ext cx="76200" cy="6096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828800" y="2827298"/>
            <a:ext cx="76200" cy="7239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05000" y="2408198"/>
            <a:ext cx="76200" cy="1143000"/>
          </a:xfrm>
          <a:prstGeom prst="rect">
            <a:avLst/>
          </a:prstGeom>
          <a:solidFill>
            <a:srgbClr val="E378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981200" y="2636798"/>
            <a:ext cx="76200" cy="9144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057400" y="2941598"/>
            <a:ext cx="76200" cy="6096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133600" y="3011448"/>
            <a:ext cx="76200" cy="53975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endParaRPr lang="en-US" b="1" dirty="0"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09800" y="3281322"/>
            <a:ext cx="76200" cy="269875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endParaRPr lang="en-US" b="1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86000" y="3093998"/>
            <a:ext cx="76200" cy="4572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>
            <a:noAutofit/>
          </a:bodyPr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N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62200" y="2941598"/>
            <a:ext cx="76200" cy="6096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>
            <a:noAutofit/>
          </a:bodyPr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1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438400" y="3246398"/>
            <a:ext cx="76200" cy="3048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endParaRPr lang="en-US" b="1" dirty="0"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514600" y="3093998"/>
            <a:ext cx="76200" cy="4572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endParaRPr lang="en-US" b="1" dirty="0"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90800" y="2789198"/>
            <a:ext cx="76200" cy="762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67000" y="3189248"/>
            <a:ext cx="76200" cy="36195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endParaRPr lang="en-US" b="1" dirty="0"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743200" y="3011448"/>
            <a:ext cx="76200" cy="53975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endParaRPr lang="en-US" b="1" dirty="0"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19400" y="2941598"/>
            <a:ext cx="76200" cy="6096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895600" y="2827298"/>
            <a:ext cx="76200" cy="7239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971800" y="2408198"/>
            <a:ext cx="76200" cy="1143000"/>
          </a:xfrm>
          <a:prstGeom prst="rect">
            <a:avLst/>
          </a:prstGeom>
          <a:solidFill>
            <a:srgbClr val="E378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048000" y="2636798"/>
            <a:ext cx="76200" cy="9144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124200" y="2941598"/>
            <a:ext cx="76200" cy="6096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200400" y="3011448"/>
            <a:ext cx="76200" cy="53975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endParaRPr lang="en-US" b="1" dirty="0">
              <a:latin typeface="+mj-l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276600" y="3281322"/>
            <a:ext cx="76200" cy="269875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endParaRPr lang="en-US" b="1" dirty="0">
              <a:latin typeface="+mj-lt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352800" y="3093998"/>
            <a:ext cx="76200" cy="4572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>
            <a:noAutofit/>
          </a:bodyPr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N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143001" y="2103398"/>
            <a:ext cx="3162299" cy="1600200"/>
            <a:chOff x="914401" y="1905000"/>
            <a:chExt cx="3162299" cy="1600200"/>
          </a:xfrm>
        </p:grpSpPr>
        <p:grpSp>
          <p:nvGrpSpPr>
            <p:cNvPr id="8" name="Group 7"/>
            <p:cNvGrpSpPr/>
            <p:nvPr/>
          </p:nvGrpSpPr>
          <p:grpSpPr>
            <a:xfrm>
              <a:off x="1066800" y="1905000"/>
              <a:ext cx="2895600" cy="1447800"/>
              <a:chOff x="1066800" y="1905000"/>
              <a:chExt cx="2895600" cy="1371600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 flipV="1">
                <a:off x="1066800" y="1905000"/>
                <a:ext cx="0" cy="13716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/>
              <p:nvPr/>
            </p:nvCxnSpPr>
            <p:spPr>
              <a:xfrm>
                <a:off x="1066800" y="3276600"/>
                <a:ext cx="28956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/>
            <p:cNvSpPr txBox="1"/>
            <p:nvPr/>
          </p:nvSpPr>
          <p:spPr>
            <a:xfrm rot="16200000">
              <a:off x="720984" y="2098417"/>
              <a:ext cx="5715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>
                  <a:latin typeface="+mj-lt"/>
                </a:rPr>
                <a:t>Duration</a:t>
              </a:r>
              <a:endParaRPr lang="en-US" sz="600" b="1" dirty="0"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505200" y="3320534"/>
              <a:ext cx="5715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>
                  <a:latin typeface="+mj-lt"/>
                </a:rPr>
                <a:t>Time</a:t>
              </a:r>
              <a:endParaRPr lang="en-US" sz="600" b="1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273433" y="3544708"/>
            <a:ext cx="11649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 smtClean="0">
                <a:latin typeface="+mj-lt"/>
              </a:rPr>
              <a:t>One Machine Cycle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429000" y="2941598"/>
            <a:ext cx="76200" cy="6096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>
            <a:noAutofit/>
          </a:bodyPr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1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5200" y="3246398"/>
            <a:ext cx="76200" cy="3048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endParaRPr lang="en-US" b="1" dirty="0"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581400" y="3093998"/>
            <a:ext cx="76200" cy="4572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endParaRPr lang="en-US" b="1" dirty="0">
              <a:latin typeface="+mj-lt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057400" y="5113298"/>
            <a:ext cx="76200" cy="571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733800" y="3189248"/>
            <a:ext cx="76200" cy="36195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endParaRPr lang="en-US" b="1" dirty="0">
              <a:latin typeface="+mj-lt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810000" y="3011448"/>
            <a:ext cx="76200" cy="53975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endParaRPr lang="en-US" b="1" dirty="0">
              <a:latin typeface="+mj-lt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886200" y="2941598"/>
            <a:ext cx="76200" cy="6096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3962400" y="2827298"/>
            <a:ext cx="76200" cy="7239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endParaRPr lang="en-US" dirty="0"/>
          </a:p>
        </p:txBody>
      </p:sp>
      <p:grpSp>
        <p:nvGrpSpPr>
          <p:cNvPr id="59" name="Group 58"/>
          <p:cNvGrpSpPr/>
          <p:nvPr/>
        </p:nvGrpSpPr>
        <p:grpSpPr>
          <a:xfrm>
            <a:off x="2095500" y="2789198"/>
            <a:ext cx="571500" cy="946666"/>
            <a:chOff x="1866900" y="2590800"/>
            <a:chExt cx="571500" cy="946666"/>
          </a:xfrm>
        </p:grpSpPr>
        <p:cxnSp>
          <p:nvCxnSpPr>
            <p:cNvPr id="39" name="Straight Arrow Connector 38"/>
            <p:cNvCxnSpPr/>
            <p:nvPr/>
          </p:nvCxnSpPr>
          <p:spPr>
            <a:xfrm flipV="1">
              <a:off x="2133600" y="2590800"/>
              <a:ext cx="0" cy="762000"/>
            </a:xfrm>
            <a:prstGeom prst="straightConnector1">
              <a:avLst/>
            </a:prstGeom>
            <a:ln>
              <a:solidFill>
                <a:schemeClr val="tx1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1866900" y="3352800"/>
              <a:ext cx="5715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>
                  <a:latin typeface="+mj-lt"/>
                </a:rPr>
                <a:t>T1</a:t>
              </a:r>
              <a:endParaRPr lang="en-US" sz="600" b="1" dirty="0">
                <a:latin typeface="+mj-lt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162300" y="2789198"/>
            <a:ext cx="571500" cy="946666"/>
            <a:chOff x="2933700" y="2590800"/>
            <a:chExt cx="571500" cy="946666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3200400" y="2590800"/>
              <a:ext cx="0" cy="762000"/>
            </a:xfrm>
            <a:prstGeom prst="straightConnector1">
              <a:avLst/>
            </a:prstGeom>
            <a:ln>
              <a:solidFill>
                <a:schemeClr val="tx1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2933700" y="3352800"/>
              <a:ext cx="5715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>
                  <a:latin typeface="+mj-lt"/>
                </a:rPr>
                <a:t>T2</a:t>
              </a:r>
              <a:endParaRPr lang="en-US" sz="600" b="1" dirty="0">
                <a:latin typeface="+mj-lt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914901" y="2103398"/>
            <a:ext cx="3162299" cy="1600200"/>
            <a:chOff x="914401" y="1905000"/>
            <a:chExt cx="3162299" cy="1600200"/>
          </a:xfrm>
        </p:grpSpPr>
        <p:grpSp>
          <p:nvGrpSpPr>
            <p:cNvPr id="62" name="Group 61"/>
            <p:cNvGrpSpPr/>
            <p:nvPr/>
          </p:nvGrpSpPr>
          <p:grpSpPr>
            <a:xfrm>
              <a:off x="1066800" y="1905000"/>
              <a:ext cx="2895600" cy="1447800"/>
              <a:chOff x="1066800" y="1905000"/>
              <a:chExt cx="2895600" cy="1371600"/>
            </a:xfrm>
          </p:grpSpPr>
          <p:cxnSp>
            <p:nvCxnSpPr>
              <p:cNvPr id="65" name="Straight Arrow Connector 64"/>
              <p:cNvCxnSpPr/>
              <p:nvPr/>
            </p:nvCxnSpPr>
            <p:spPr>
              <a:xfrm flipV="1">
                <a:off x="1066800" y="1905000"/>
                <a:ext cx="0" cy="13716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/>
              <p:nvPr/>
            </p:nvCxnSpPr>
            <p:spPr>
              <a:xfrm>
                <a:off x="1066800" y="3276600"/>
                <a:ext cx="28956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TextBox 62"/>
            <p:cNvSpPr txBox="1"/>
            <p:nvPr/>
          </p:nvSpPr>
          <p:spPr>
            <a:xfrm rot="16200000">
              <a:off x="720984" y="2098417"/>
              <a:ext cx="5715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>
                  <a:latin typeface="+mj-lt"/>
                </a:rPr>
                <a:t>Duration</a:t>
              </a:r>
              <a:endParaRPr lang="en-US" sz="600" b="1" dirty="0"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505200" y="3320534"/>
              <a:ext cx="5715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>
                  <a:latin typeface="+mj-lt"/>
                </a:rPr>
                <a:t>Time</a:t>
              </a:r>
              <a:endParaRPr lang="en-US" sz="600" b="1" dirty="0">
                <a:latin typeface="+mj-lt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5045333" y="3544708"/>
            <a:ext cx="11649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 smtClean="0">
                <a:latin typeface="+mj-lt"/>
              </a:rPr>
              <a:t>One Machine Cycle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867400" y="2789198"/>
            <a:ext cx="571500" cy="946666"/>
            <a:chOff x="1866900" y="2590800"/>
            <a:chExt cx="571500" cy="946666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2133600" y="2590800"/>
              <a:ext cx="0" cy="762000"/>
            </a:xfrm>
            <a:prstGeom prst="straightConnector1">
              <a:avLst/>
            </a:prstGeom>
            <a:ln>
              <a:solidFill>
                <a:schemeClr val="tx1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1866900" y="3352800"/>
              <a:ext cx="5715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>
                  <a:latin typeface="+mj-lt"/>
                </a:rPr>
                <a:t>T1</a:t>
              </a:r>
              <a:endParaRPr lang="en-US" sz="600" b="1" dirty="0">
                <a:latin typeface="+mj-l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6934200" y="2789198"/>
            <a:ext cx="571500" cy="946666"/>
            <a:chOff x="2933700" y="2590800"/>
            <a:chExt cx="571500" cy="946666"/>
          </a:xfrm>
        </p:grpSpPr>
        <p:cxnSp>
          <p:nvCxnSpPr>
            <p:cNvPr id="72" name="Straight Arrow Connector 71"/>
            <p:cNvCxnSpPr/>
            <p:nvPr/>
          </p:nvCxnSpPr>
          <p:spPr>
            <a:xfrm flipV="1">
              <a:off x="3200400" y="2590800"/>
              <a:ext cx="0" cy="762000"/>
            </a:xfrm>
            <a:prstGeom prst="straightConnector1">
              <a:avLst/>
            </a:prstGeom>
            <a:ln>
              <a:solidFill>
                <a:schemeClr val="tx1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2933700" y="3352800"/>
              <a:ext cx="5715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>
                  <a:latin typeface="+mj-lt"/>
                </a:rPr>
                <a:t>T2</a:t>
              </a:r>
              <a:endParaRPr lang="en-US" sz="600" b="1" dirty="0">
                <a:latin typeface="+mj-lt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5616833" y="3627398"/>
            <a:ext cx="11649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 smtClean="0">
                <a:latin typeface="+mj-lt"/>
              </a:rPr>
              <a:t>Cycle Time = T1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629400" y="3627398"/>
            <a:ext cx="11649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 smtClean="0">
                <a:latin typeface="+mj-lt"/>
              </a:rPr>
              <a:t>Cycle Time = T2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1143000" y="4236998"/>
            <a:ext cx="3162299" cy="1600200"/>
            <a:chOff x="914401" y="1905000"/>
            <a:chExt cx="3162299" cy="1600200"/>
          </a:xfrm>
        </p:grpSpPr>
        <p:grpSp>
          <p:nvGrpSpPr>
            <p:cNvPr id="77" name="Group 76"/>
            <p:cNvGrpSpPr/>
            <p:nvPr/>
          </p:nvGrpSpPr>
          <p:grpSpPr>
            <a:xfrm>
              <a:off x="1066800" y="1905000"/>
              <a:ext cx="2895600" cy="1447800"/>
              <a:chOff x="1066800" y="1905000"/>
              <a:chExt cx="2895600" cy="1371600"/>
            </a:xfrm>
          </p:grpSpPr>
          <p:cxnSp>
            <p:nvCxnSpPr>
              <p:cNvPr id="80" name="Straight Arrow Connector 79"/>
              <p:cNvCxnSpPr/>
              <p:nvPr/>
            </p:nvCxnSpPr>
            <p:spPr>
              <a:xfrm flipV="1">
                <a:off x="1066800" y="1905000"/>
                <a:ext cx="0" cy="13716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1066800" y="3276600"/>
                <a:ext cx="28956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TextBox 77"/>
            <p:cNvSpPr txBox="1"/>
            <p:nvPr/>
          </p:nvSpPr>
          <p:spPr>
            <a:xfrm rot="16200000">
              <a:off x="720984" y="2098417"/>
              <a:ext cx="5715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>
                  <a:latin typeface="+mj-lt"/>
                </a:rPr>
                <a:t>Duration</a:t>
              </a:r>
              <a:endParaRPr lang="en-US" sz="600" b="1" dirty="0">
                <a:latin typeface="+mj-lt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505200" y="3320534"/>
              <a:ext cx="5715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>
                  <a:latin typeface="+mj-lt"/>
                </a:rPr>
                <a:t>Time</a:t>
              </a:r>
              <a:endParaRPr lang="en-US" sz="600" b="1" dirty="0">
                <a:latin typeface="+mj-lt"/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1790699" y="3772172"/>
            <a:ext cx="1905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+mj-lt"/>
              </a:rPr>
              <a:t>SEQ 4 Historian</a:t>
            </a:r>
          </a:p>
        </p:txBody>
      </p:sp>
      <p:sp>
        <p:nvSpPr>
          <p:cNvPr id="83" name="Rectangle 82"/>
          <p:cNvSpPr/>
          <p:nvPr/>
        </p:nvSpPr>
        <p:spPr>
          <a:xfrm>
            <a:off x="1905000" y="5141873"/>
            <a:ext cx="76200" cy="542925"/>
          </a:xfrm>
          <a:prstGeom prst="rect">
            <a:avLst/>
          </a:prstGeom>
          <a:solidFill>
            <a:srgbClr val="33CC33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981200" y="5113298"/>
            <a:ext cx="76200" cy="571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209800" y="5056148"/>
            <a:ext cx="76200" cy="6286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286000" y="5056148"/>
            <a:ext cx="76200" cy="6286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362200" y="5027572"/>
            <a:ext cx="76200" cy="6572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438400" y="4998998"/>
            <a:ext cx="76200" cy="6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133600" y="5056148"/>
            <a:ext cx="76200" cy="6286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514600" y="4998998"/>
            <a:ext cx="76200" cy="6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590800" y="4998998"/>
            <a:ext cx="76200" cy="6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667000" y="4941848"/>
            <a:ext cx="76200" cy="7429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743200" y="4884698"/>
            <a:ext cx="76200" cy="800100"/>
          </a:xfrm>
          <a:prstGeom prst="rect">
            <a:avLst/>
          </a:prstGeom>
          <a:solidFill>
            <a:srgbClr val="E378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2819400" y="4827548"/>
            <a:ext cx="76200" cy="857250"/>
          </a:xfrm>
          <a:prstGeom prst="rect">
            <a:avLst/>
          </a:prstGeom>
          <a:solidFill>
            <a:srgbClr val="E378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895600" y="4827548"/>
            <a:ext cx="76200" cy="857250"/>
          </a:xfrm>
          <a:prstGeom prst="rect">
            <a:avLst/>
          </a:prstGeom>
          <a:solidFill>
            <a:srgbClr val="E378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971800" y="4827548"/>
            <a:ext cx="76200" cy="857250"/>
          </a:xfrm>
          <a:prstGeom prst="rect">
            <a:avLst/>
          </a:prstGeom>
          <a:solidFill>
            <a:srgbClr val="E378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3048000" y="4770398"/>
            <a:ext cx="76200" cy="914400"/>
          </a:xfrm>
          <a:prstGeom prst="rect">
            <a:avLst/>
          </a:prstGeom>
          <a:solidFill>
            <a:srgbClr val="E378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3124200" y="4770398"/>
            <a:ext cx="76200" cy="914400"/>
          </a:xfrm>
          <a:prstGeom prst="rect">
            <a:avLst/>
          </a:prstGeom>
          <a:solidFill>
            <a:srgbClr val="E378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200400" y="4770398"/>
            <a:ext cx="76200" cy="914400"/>
          </a:xfrm>
          <a:prstGeom prst="rect">
            <a:avLst/>
          </a:prstGeom>
          <a:solidFill>
            <a:srgbClr val="E378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3276600" y="4756110"/>
            <a:ext cx="74936" cy="928688"/>
          </a:xfrm>
          <a:prstGeom prst="rect">
            <a:avLst/>
          </a:prstGeom>
          <a:solidFill>
            <a:srgbClr val="E378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352800" y="4694198"/>
            <a:ext cx="74936" cy="990600"/>
          </a:xfrm>
          <a:prstGeom prst="rect">
            <a:avLst/>
          </a:prstGeom>
          <a:solidFill>
            <a:srgbClr val="E378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430264" y="4694198"/>
            <a:ext cx="74936" cy="990600"/>
          </a:xfrm>
          <a:prstGeom prst="rect">
            <a:avLst/>
          </a:prstGeom>
          <a:solidFill>
            <a:srgbClr val="E378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3505200" y="4694198"/>
            <a:ext cx="76200" cy="990600"/>
          </a:xfrm>
          <a:prstGeom prst="rect">
            <a:avLst/>
          </a:prstGeom>
          <a:solidFill>
            <a:srgbClr val="E378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3581400" y="4541799"/>
            <a:ext cx="76200" cy="1143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048000" y="5652532"/>
            <a:ext cx="11649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 smtClean="0">
                <a:latin typeface="+mj-lt"/>
              </a:rPr>
              <a:t>Fault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1828800" y="5141873"/>
            <a:ext cx="76200" cy="542925"/>
          </a:xfrm>
          <a:prstGeom prst="rect">
            <a:avLst/>
          </a:prstGeom>
          <a:solidFill>
            <a:srgbClr val="33CC33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1752600" y="5141872"/>
            <a:ext cx="76200" cy="542925"/>
          </a:xfrm>
          <a:prstGeom prst="rect">
            <a:avLst/>
          </a:prstGeom>
          <a:solidFill>
            <a:srgbClr val="33CC33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1676400" y="5141873"/>
            <a:ext cx="76200" cy="542925"/>
          </a:xfrm>
          <a:prstGeom prst="rect">
            <a:avLst/>
          </a:prstGeom>
          <a:solidFill>
            <a:srgbClr val="33CC33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524000" y="5141872"/>
            <a:ext cx="76200" cy="542925"/>
          </a:xfrm>
          <a:prstGeom prst="rect">
            <a:avLst/>
          </a:prstGeom>
          <a:solidFill>
            <a:srgbClr val="33CC33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447800" y="5141873"/>
            <a:ext cx="76200" cy="542925"/>
          </a:xfrm>
          <a:prstGeom prst="rect">
            <a:avLst/>
          </a:prstGeom>
          <a:solidFill>
            <a:srgbClr val="33CC33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371600" y="5141872"/>
            <a:ext cx="76200" cy="542925"/>
          </a:xfrm>
          <a:prstGeom prst="rect">
            <a:avLst/>
          </a:prstGeom>
          <a:solidFill>
            <a:srgbClr val="33CC33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295400" y="5141873"/>
            <a:ext cx="76200" cy="542925"/>
          </a:xfrm>
          <a:prstGeom prst="rect">
            <a:avLst/>
          </a:prstGeom>
          <a:solidFill>
            <a:srgbClr val="33CC33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600200" y="5141873"/>
            <a:ext cx="76200" cy="542925"/>
          </a:xfrm>
          <a:prstGeom prst="rect">
            <a:avLst/>
          </a:prstGeom>
          <a:solidFill>
            <a:srgbClr val="33CC33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4914901" y="4236998"/>
            <a:ext cx="3162299" cy="1600200"/>
            <a:chOff x="914401" y="1905000"/>
            <a:chExt cx="3162299" cy="1600200"/>
          </a:xfrm>
        </p:grpSpPr>
        <p:grpSp>
          <p:nvGrpSpPr>
            <p:cNvPr id="153" name="Group 152"/>
            <p:cNvGrpSpPr/>
            <p:nvPr/>
          </p:nvGrpSpPr>
          <p:grpSpPr>
            <a:xfrm>
              <a:off x="1066800" y="1905000"/>
              <a:ext cx="2895600" cy="1447800"/>
              <a:chOff x="1066800" y="1905000"/>
              <a:chExt cx="2895600" cy="1371600"/>
            </a:xfrm>
          </p:grpSpPr>
          <p:cxnSp>
            <p:nvCxnSpPr>
              <p:cNvPr id="156" name="Straight Arrow Connector 155"/>
              <p:cNvCxnSpPr/>
              <p:nvPr/>
            </p:nvCxnSpPr>
            <p:spPr>
              <a:xfrm flipV="1">
                <a:off x="1066800" y="1905000"/>
                <a:ext cx="0" cy="13716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/>
              <p:cNvCxnSpPr/>
              <p:nvPr/>
            </p:nvCxnSpPr>
            <p:spPr>
              <a:xfrm>
                <a:off x="1066800" y="3276600"/>
                <a:ext cx="28956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4" name="TextBox 153"/>
            <p:cNvSpPr txBox="1"/>
            <p:nvPr/>
          </p:nvSpPr>
          <p:spPr>
            <a:xfrm rot="16200000">
              <a:off x="720984" y="2098417"/>
              <a:ext cx="5715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>
                  <a:latin typeface="+mj-lt"/>
                </a:rPr>
                <a:t>Duration</a:t>
              </a:r>
              <a:endParaRPr lang="en-US" sz="600" b="1" dirty="0">
                <a:latin typeface="+mj-lt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3505200" y="3320534"/>
              <a:ext cx="5715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>
                  <a:latin typeface="+mj-lt"/>
                </a:rPr>
                <a:t>Time</a:t>
              </a:r>
              <a:endParaRPr lang="en-US" sz="600" b="1" dirty="0">
                <a:latin typeface="+mj-lt"/>
              </a:endParaRPr>
            </a:p>
          </p:txBody>
        </p:sp>
      </p:grpSp>
      <p:sp>
        <p:nvSpPr>
          <p:cNvPr id="179" name="Rectangle 178"/>
          <p:cNvSpPr/>
          <p:nvPr/>
        </p:nvSpPr>
        <p:spPr>
          <a:xfrm>
            <a:off x="7353301" y="4541799"/>
            <a:ext cx="76200" cy="1143000"/>
          </a:xfrm>
          <a:prstGeom prst="rect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6819901" y="5652532"/>
            <a:ext cx="11649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 smtClean="0">
                <a:latin typeface="+mj-lt"/>
              </a:rPr>
              <a:t>Fault</a:t>
            </a:r>
          </a:p>
        </p:txBody>
      </p:sp>
      <p:sp>
        <p:nvSpPr>
          <p:cNvPr id="189" name="Oval 188"/>
          <p:cNvSpPr/>
          <p:nvPr/>
        </p:nvSpPr>
        <p:spPr>
          <a:xfrm>
            <a:off x="3576637" y="2655848"/>
            <a:ext cx="247651" cy="9525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Rectangle 189"/>
          <p:cNvSpPr/>
          <p:nvPr/>
        </p:nvSpPr>
        <p:spPr>
          <a:xfrm>
            <a:off x="3657600" y="2712998"/>
            <a:ext cx="76199" cy="838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l"/>
            <a:r>
              <a:rPr lang="en-US" sz="500" b="1" dirty="0" smtClean="0">
                <a:solidFill>
                  <a:schemeClr val="tx1"/>
                </a:solidFill>
                <a:latin typeface="+mj-lt"/>
              </a:rPr>
              <a:t>SEQ 4</a:t>
            </a:r>
            <a:endParaRPr lang="en-US" sz="5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92" name="Straight Arrow Connector 191"/>
          <p:cNvCxnSpPr>
            <a:stCxn id="189" idx="4"/>
          </p:cNvCxnSpPr>
          <p:nvPr/>
        </p:nvCxnSpPr>
        <p:spPr>
          <a:xfrm flipH="1">
            <a:off x="2781300" y="3608348"/>
            <a:ext cx="919163" cy="203716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864102" y="1447800"/>
            <a:ext cx="281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latin typeface="+mj-lt"/>
              </a:rPr>
              <a:t>Factory Information System</a:t>
            </a:r>
          </a:p>
        </p:txBody>
      </p:sp>
      <p:cxnSp>
        <p:nvCxnSpPr>
          <p:cNvPr id="123" name="Straight Arrow Connector 122"/>
          <p:cNvCxnSpPr/>
          <p:nvPr/>
        </p:nvCxnSpPr>
        <p:spPr>
          <a:xfrm flipH="1">
            <a:off x="2039555" y="4633967"/>
            <a:ext cx="94045" cy="441231"/>
          </a:xfrm>
          <a:prstGeom prst="straightConnector1">
            <a:avLst/>
          </a:prstGeom>
          <a:solidFill>
            <a:srgbClr val="33CC33"/>
          </a:solidFill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Explosion 1 120"/>
          <p:cNvSpPr/>
          <p:nvPr/>
        </p:nvSpPr>
        <p:spPr>
          <a:xfrm>
            <a:off x="1524000" y="3710206"/>
            <a:ext cx="2057400" cy="1120863"/>
          </a:xfrm>
          <a:prstGeom prst="irregularSeal1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atin typeface="+mj-lt"/>
              </a:rPr>
              <a:t>Captures Device Level Performance Erosion before a breakdown</a:t>
            </a:r>
            <a:endParaRPr lang="en-US" sz="800" dirty="0">
              <a:latin typeface="+mj-lt"/>
            </a:endParaRPr>
          </a:p>
        </p:txBody>
      </p:sp>
      <p:sp>
        <p:nvSpPr>
          <p:cNvPr id="128" name="Explosion 1 127"/>
          <p:cNvSpPr/>
          <p:nvPr/>
        </p:nvSpPr>
        <p:spPr>
          <a:xfrm>
            <a:off x="5045333" y="3611266"/>
            <a:ext cx="2155567" cy="1167500"/>
          </a:xfrm>
          <a:prstGeom prst="irregularSeal1">
            <a:avLst/>
          </a:prstGeom>
          <a:solidFill>
            <a:srgbClr val="33CC33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atin typeface="+mj-lt"/>
              </a:rPr>
              <a:t>The Breakdown may  have been prevented with ENVISION</a:t>
            </a:r>
            <a:endParaRPr lang="en-US" sz="800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733933" y="4438800"/>
            <a:ext cx="1752600" cy="59055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 flipV="1">
            <a:off x="6629400" y="4522747"/>
            <a:ext cx="679662" cy="59055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838200" y="1457067"/>
            <a:ext cx="3743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latin typeface="+mj-lt"/>
              </a:rPr>
              <a:t>Event-Time based Monitoring System</a:t>
            </a:r>
            <a:endParaRPr lang="en-US" sz="1800" dirty="0"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Manufacturing Process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26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500"/>
                            </p:stCondLst>
                            <p:childTnLst>
                              <p:par>
                                <p:cTn id="1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000"/>
                            </p:stCondLst>
                            <p:childTnLst>
                              <p:par>
                                <p:cTn id="1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500"/>
                            </p:stCondLst>
                            <p:childTnLst>
                              <p:par>
                                <p:cTn id="1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3000"/>
                            </p:stCondLst>
                            <p:childTnLst>
                              <p:par>
                                <p:cTn id="1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3500"/>
                            </p:stCondLst>
                            <p:childTnLst>
                              <p:par>
                                <p:cTn id="1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000"/>
                            </p:stCondLst>
                            <p:childTnLst>
                              <p:par>
                                <p:cTn id="16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4500"/>
                            </p:stCondLst>
                            <p:childTnLst>
                              <p:par>
                                <p:cTn id="16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500"/>
                            </p:stCondLst>
                            <p:childTnLst>
                              <p:par>
                                <p:cTn id="17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6000"/>
                            </p:stCondLst>
                            <p:childTnLst>
                              <p:par>
                                <p:cTn id="17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6500"/>
                            </p:stCondLst>
                            <p:childTnLst>
                              <p:par>
                                <p:cTn id="17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7000"/>
                            </p:stCondLst>
                            <p:childTnLst>
                              <p:par>
                                <p:cTn id="18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7500"/>
                            </p:stCondLst>
                            <p:childTnLst>
                              <p:par>
                                <p:cTn id="18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8500"/>
                            </p:stCondLst>
                            <p:childTnLst>
                              <p:par>
                                <p:cTn id="19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9000"/>
                            </p:stCondLst>
                            <p:childTnLst>
                              <p:par>
                                <p:cTn id="19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9250"/>
                            </p:stCondLst>
                            <p:childTnLst>
                              <p:par>
                                <p:cTn id="19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9500"/>
                            </p:stCondLst>
                            <p:childTnLst>
                              <p:par>
                                <p:cTn id="20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9750"/>
                            </p:stCondLst>
                            <p:childTnLst>
                              <p:par>
                                <p:cTn id="20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0250"/>
                            </p:stCondLst>
                            <p:childTnLst>
                              <p:par>
                                <p:cTn id="20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0500"/>
                            </p:stCondLst>
                            <p:childTnLst>
                              <p:par>
                                <p:cTn id="2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0750"/>
                            </p:stCondLst>
                            <p:childTnLst>
                              <p:par>
                                <p:cTn id="2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1250"/>
                            </p:stCondLst>
                            <p:childTnLst>
                              <p:par>
                                <p:cTn id="2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1500"/>
                            </p:stCondLst>
                            <p:childTnLst>
                              <p:par>
                                <p:cTn id="2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1750"/>
                            </p:stCondLst>
                            <p:childTnLst>
                              <p:par>
                                <p:cTn id="2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4" grpId="0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67" grpId="0"/>
      <p:bldP spid="74" grpId="0"/>
      <p:bldP spid="75" grpId="0"/>
      <p:bldP spid="82" grpId="0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79" grpId="0" animBg="1"/>
      <p:bldP spid="180" grpId="0"/>
      <p:bldP spid="189" grpId="0" animBg="1"/>
      <p:bldP spid="190" grpId="0" animBg="1"/>
      <p:bldP spid="121" grpId="0" animBg="1"/>
      <p:bldP spid="12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Injector Valve.wmv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752474"/>
            <a:ext cx="9144001" cy="5143501"/>
          </a:xfrm>
        </p:spPr>
      </p:pic>
    </p:spTree>
    <p:extLst>
      <p:ext uri="{BB962C8B-B14F-4D97-AF65-F5344CB8AC3E}">
        <p14:creationId xmlns:p14="http://schemas.microsoft.com/office/powerpoint/2010/main" val="256823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Clamping Operation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42874" y="890443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Slowest clamp: 1.35 sec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6400800" cy="22213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049277"/>
            <a:ext cx="6400800" cy="21991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5791200" y="1022866"/>
            <a:ext cx="381000" cy="48737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7200" y="8382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36692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39000" y="19050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Uneven operation time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239000" y="411480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Blue line – designed operation time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172200" y="4576465"/>
            <a:ext cx="1066800" cy="14793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00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Press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09565"/>
            <a:ext cx="6400800" cy="22194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055420"/>
            <a:ext cx="6400800" cy="21929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7200" y="8382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36692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42874" y="890443"/>
            <a:ext cx="1052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Different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>
            <a:off x="5105400" y="1075109"/>
            <a:ext cx="1137474" cy="60129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1" idx="1"/>
          </p:cNvCxnSpPr>
          <p:nvPr/>
        </p:nvCxnSpPr>
        <p:spPr>
          <a:xfrm>
            <a:off x="6242874" y="1075109"/>
            <a:ext cx="234126" cy="124417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39000" y="19050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Uneven operation time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239000" y="41148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Designed setting changed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6157932" y="4419600"/>
            <a:ext cx="1081068" cy="22029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18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 </a:t>
            </a:r>
            <a:r>
              <a:rPr lang="ko-KR" altLang="en-US" dirty="0" smtClean="0"/>
              <a:t>설비 진단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화력 발전소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5" name="_x129036008" descr="EMB000016044f6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1" y="2080355"/>
            <a:ext cx="6991212" cy="38138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88489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/>
          <p:nvPr/>
        </p:nvPicPr>
        <p:blipFill rotWithShape="1">
          <a:blip r:embed="rId2"/>
          <a:srcRect l="25665" t="47502"/>
          <a:stretch/>
        </p:blipFill>
        <p:spPr>
          <a:xfrm>
            <a:off x="4940273" y="4883090"/>
            <a:ext cx="3213128" cy="674102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38" b="23568"/>
          <a:stretch/>
        </p:blipFill>
        <p:spPr>
          <a:xfrm>
            <a:off x="4940274" y="3995305"/>
            <a:ext cx="3213128" cy="845968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8" t="15921" r="31416" b="10240"/>
          <a:stretch/>
        </p:blipFill>
        <p:spPr>
          <a:xfrm>
            <a:off x="1365423" y="3995738"/>
            <a:ext cx="1676400" cy="1555104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감시 진단 시스템 필요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"/>
          <a:stretch/>
        </p:blipFill>
        <p:spPr>
          <a:xfrm>
            <a:off x="1052868" y="2362200"/>
            <a:ext cx="3581400" cy="146341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339823" y="3987573"/>
            <a:ext cx="3126024" cy="156565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Group 48"/>
          <p:cNvGrpSpPr/>
          <p:nvPr/>
        </p:nvGrpSpPr>
        <p:grpSpPr>
          <a:xfrm>
            <a:off x="3124200" y="3974497"/>
            <a:ext cx="1264920" cy="1420692"/>
            <a:chOff x="2895600" y="2644071"/>
            <a:chExt cx="1264920" cy="1420692"/>
          </a:xfrm>
        </p:grpSpPr>
        <p:sp>
          <p:nvSpPr>
            <p:cNvPr id="36" name="Oval 35"/>
            <p:cNvSpPr/>
            <p:nvPr/>
          </p:nvSpPr>
          <p:spPr>
            <a:xfrm>
              <a:off x="3048000" y="2967601"/>
              <a:ext cx="990600" cy="990600"/>
            </a:xfrm>
            <a:prstGeom prst="ellipse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3543300" y="2867025"/>
              <a:ext cx="0" cy="119773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2895600" y="3462901"/>
              <a:ext cx="1264920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>
              <a:off x="3276600" y="3090416"/>
              <a:ext cx="114300" cy="1143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Right Arrow 42"/>
            <p:cNvSpPr/>
            <p:nvPr/>
          </p:nvSpPr>
          <p:spPr>
            <a:xfrm rot="13500000">
              <a:off x="3054783" y="2911283"/>
              <a:ext cx="232913" cy="228600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591626" y="2644071"/>
              <a:ext cx="382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m</a:t>
              </a:r>
              <a:endParaRPr lang="ko-KR" altLang="en-US" dirty="0"/>
            </a:p>
          </p:txBody>
        </p:sp>
        <p:cxnSp>
          <p:nvCxnSpPr>
            <p:cNvPr id="46" name="Straight Connector 45"/>
            <p:cNvCxnSpPr>
              <a:stCxn id="42" idx="7"/>
            </p:cNvCxnSpPr>
            <p:nvPr/>
          </p:nvCxnSpPr>
          <p:spPr>
            <a:xfrm flipV="1">
              <a:off x="3374161" y="2922084"/>
              <a:ext cx="321540" cy="18507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/>
          <p:cNvSpPr/>
          <p:nvPr/>
        </p:nvSpPr>
        <p:spPr>
          <a:xfrm>
            <a:off x="4921222" y="3987573"/>
            <a:ext cx="3232178" cy="156565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339822" y="5558134"/>
            <a:ext cx="3126025" cy="46166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질량 중심선이 축의 기하학적 중심선과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일치하지 않을 때 발생</a:t>
            </a:r>
            <a:endParaRPr lang="ko-KR" alt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4921220" y="5558134"/>
            <a:ext cx="3232180" cy="46166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구동축과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피구동축의</a:t>
            </a:r>
            <a:r>
              <a:rPr lang="ko-KR" altLang="en-US" sz="1200" dirty="0" smtClean="0"/>
              <a:t> 정렬 상태가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고르지 못한 경우</a:t>
            </a:r>
            <a:endParaRPr lang="ko-KR" altLang="en-US" sz="1200" dirty="0"/>
          </a:p>
        </p:txBody>
      </p:sp>
      <p:sp>
        <p:nvSpPr>
          <p:cNvPr id="23" name="Rectangle 22"/>
          <p:cNvSpPr/>
          <p:nvPr/>
        </p:nvSpPr>
        <p:spPr>
          <a:xfrm rot="16200000">
            <a:off x="180884" y="4860860"/>
            <a:ext cx="2034553" cy="283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Unbalance</a:t>
            </a:r>
          </a:p>
        </p:txBody>
      </p:sp>
      <p:sp>
        <p:nvSpPr>
          <p:cNvPr id="24" name="Rectangle 23"/>
          <p:cNvSpPr/>
          <p:nvPr/>
        </p:nvSpPr>
        <p:spPr>
          <a:xfrm rot="16200000">
            <a:off x="3764663" y="4871611"/>
            <a:ext cx="2031015" cy="265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Misalignment</a:t>
            </a:r>
          </a:p>
        </p:txBody>
      </p:sp>
      <p:sp>
        <p:nvSpPr>
          <p:cNvPr id="54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257800"/>
          </a:xfrm>
        </p:spPr>
        <p:txBody>
          <a:bodyPr/>
          <a:lstStyle/>
          <a:p>
            <a:r>
              <a:rPr lang="ko-KR" altLang="en-US" sz="1800" dirty="0" smtClean="0"/>
              <a:t>회전체의 상태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고장 모드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에 대한 데이터 취득</a:t>
            </a:r>
            <a:endParaRPr lang="en-US" altLang="ko-KR" sz="1800" dirty="0" smtClean="0"/>
          </a:p>
          <a:p>
            <a:r>
              <a:rPr lang="en-US" sz="1800" dirty="0" smtClean="0"/>
              <a:t>Machine Learning (</a:t>
            </a:r>
            <a:r>
              <a:rPr lang="ko-KR" altLang="en-US" sz="1800" dirty="0" err="1" smtClean="0"/>
              <a:t>기계학습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을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이용한 설비 진단</a:t>
            </a:r>
            <a:endParaRPr lang="en-US" sz="1800" dirty="0"/>
          </a:p>
        </p:txBody>
      </p:sp>
      <p:pic>
        <p:nvPicPr>
          <p:cNvPr id="5122" name="Picture 2" descr="http://www.siemens.com/press/pool/de/pressebilder/2012/energy/fossil-power-generation/300dpi/EFP201204041-02_300dpi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274" y="1842311"/>
            <a:ext cx="2746911" cy="198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92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3" y="2276475"/>
            <a:ext cx="7772400" cy="2143126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고객을 알기 위해서는 데이터가 필요하다</a:t>
            </a:r>
            <a:r>
              <a:rPr lang="en-US" altLang="ko-KR" sz="2800" dirty="0" smtClean="0"/>
              <a:t>.</a:t>
            </a:r>
            <a:br>
              <a:rPr lang="en-US" altLang="ko-KR" sz="2800" dirty="0" smtClean="0"/>
            </a:b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>
                <a:sym typeface="Wingdings" panose="05000000000000000000" pitchFamily="2" charset="2"/>
              </a:rPr>
              <a:t> </a:t>
            </a:r>
            <a:r>
              <a:rPr lang="ko-KR" altLang="en-US" sz="2800" dirty="0" smtClean="0">
                <a:sym typeface="Wingdings" panose="05000000000000000000" pitchFamily="2" charset="2"/>
              </a:rPr>
              <a:t>데이터 기반 의사 결정</a:t>
            </a:r>
            <a:endParaRPr lang="ko-KR" alt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9462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Orbit Analysis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pic>
        <p:nvPicPr>
          <p:cNvPr id="40" name="full spectrun_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1529" y="2462585"/>
            <a:ext cx="2040472" cy="1641040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993478" y="2816132"/>
            <a:ext cx="938476" cy="94188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Oval 41"/>
          <p:cNvSpPr/>
          <p:nvPr/>
        </p:nvSpPr>
        <p:spPr>
          <a:xfrm>
            <a:off x="4572000" y="3103368"/>
            <a:ext cx="946948" cy="94694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293942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587885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881824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175770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6469709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7763652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057594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0351536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3" name="Oval 42"/>
          <p:cNvSpPr/>
          <p:nvPr/>
        </p:nvSpPr>
        <p:spPr>
          <a:xfrm>
            <a:off x="4645415" y="3180751"/>
            <a:ext cx="800119" cy="8001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293942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587885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881824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175770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6469709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7763652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057594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0351536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Rectangle 43"/>
          <p:cNvSpPr/>
          <p:nvPr/>
        </p:nvSpPr>
        <p:spPr>
          <a:xfrm>
            <a:off x="5569106" y="3504940"/>
            <a:ext cx="138690" cy="1593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293942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587885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881824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175770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6469709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7763652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057594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0351536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5" name="Oval 44"/>
          <p:cNvSpPr/>
          <p:nvPr/>
        </p:nvSpPr>
        <p:spPr>
          <a:xfrm>
            <a:off x="4973002" y="3507650"/>
            <a:ext cx="146322" cy="1463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293942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587885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881824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175770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6469709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7763652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057594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0351536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" name="Rectangle 48"/>
          <p:cNvSpPr/>
          <p:nvPr/>
        </p:nvSpPr>
        <p:spPr>
          <a:xfrm rot="16200000">
            <a:off x="4983343" y="2910184"/>
            <a:ext cx="138690" cy="1593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293942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587885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881824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175770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6469709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7763652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057594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0351536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0" name="Rectangle 49"/>
          <p:cNvSpPr/>
          <p:nvPr/>
        </p:nvSpPr>
        <p:spPr>
          <a:xfrm rot="16200000">
            <a:off x="5005848" y="2834971"/>
            <a:ext cx="80981" cy="901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293942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587885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881824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175770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6469709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7763652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057594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0351536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5704422" y="3542097"/>
            <a:ext cx="80981" cy="901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293942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587885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881824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175770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6469709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7763652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057594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0351536" algn="l" defTabSz="2587885" rtl="0" eaLnBrk="1" latinLnBrk="1" hangingPunct="1">
              <a:defRPr sz="509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52" name="Straight Connector 51"/>
          <p:cNvCxnSpPr>
            <a:stCxn id="50" idx="3"/>
          </p:cNvCxnSpPr>
          <p:nvPr/>
        </p:nvCxnSpPr>
        <p:spPr>
          <a:xfrm flipH="1" flipV="1">
            <a:off x="5045474" y="2687143"/>
            <a:ext cx="865" cy="1524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045474" y="2691905"/>
            <a:ext cx="120292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248400" y="2687143"/>
            <a:ext cx="0" cy="16764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248400" y="4363543"/>
            <a:ext cx="103108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7273930" y="4211143"/>
            <a:ext cx="0" cy="1524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1" idx="2"/>
          </p:cNvCxnSpPr>
          <p:nvPr/>
        </p:nvCxnSpPr>
        <p:spPr>
          <a:xfrm flipV="1">
            <a:off x="5789975" y="3584626"/>
            <a:ext cx="229825" cy="253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6022771" y="2461545"/>
            <a:ext cx="0" cy="112308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019800" y="2458543"/>
            <a:ext cx="274320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8758238" y="2453761"/>
            <a:ext cx="0" cy="69058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8610601" y="3141464"/>
            <a:ext cx="152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83451" y="3139580"/>
            <a:ext cx="137160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277101" y="3141464"/>
            <a:ext cx="0" cy="106967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Arc 73"/>
          <p:cNvSpPr/>
          <p:nvPr/>
        </p:nvSpPr>
        <p:spPr>
          <a:xfrm>
            <a:off x="4767898" y="3266729"/>
            <a:ext cx="589331" cy="589331"/>
          </a:xfrm>
          <a:prstGeom prst="arc">
            <a:avLst>
              <a:gd name="adj1" fmla="val 13574198"/>
              <a:gd name="adj2" fmla="val 2643024"/>
            </a:avLst>
          </a:prstGeom>
          <a:ln w="1905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Rectangle 74"/>
          <p:cNvSpPr/>
          <p:nvPr/>
        </p:nvSpPr>
        <p:spPr>
          <a:xfrm>
            <a:off x="4392770" y="4452936"/>
            <a:ext cx="4522630" cy="2285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Orbit Construction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392770" y="2362200"/>
            <a:ext cx="4522630" cy="2090736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Rectangle 76"/>
          <p:cNvSpPr/>
          <p:nvPr/>
        </p:nvSpPr>
        <p:spPr>
          <a:xfrm>
            <a:off x="2379634" y="4128451"/>
            <a:ext cx="1592291" cy="2124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Axes Signal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378787" y="2798639"/>
            <a:ext cx="1592707" cy="1328456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Rectangle 78"/>
          <p:cNvSpPr/>
          <p:nvPr/>
        </p:nvSpPr>
        <p:spPr>
          <a:xfrm>
            <a:off x="323750" y="4116401"/>
            <a:ext cx="1660923" cy="2217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 Sensors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22903" y="2786590"/>
            <a:ext cx="1659641" cy="1328456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5"/>
          <a:srcRect t="5041" r="7679" b="1"/>
          <a:stretch/>
        </p:blipFill>
        <p:spPr>
          <a:xfrm>
            <a:off x="2531551" y="2891953"/>
            <a:ext cx="1329425" cy="1025554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5"/>
          <a:srcRect t="5041" r="7679" b="1"/>
          <a:stretch/>
        </p:blipFill>
        <p:spPr>
          <a:xfrm>
            <a:off x="2404365" y="3051741"/>
            <a:ext cx="1329425" cy="1025554"/>
          </a:xfrm>
          <a:prstGeom prst="rect">
            <a:avLst/>
          </a:prstGeom>
        </p:spPr>
      </p:pic>
      <p:sp>
        <p:nvSpPr>
          <p:cNvPr id="83" name="Chevron 82"/>
          <p:cNvSpPr/>
          <p:nvPr/>
        </p:nvSpPr>
        <p:spPr>
          <a:xfrm>
            <a:off x="2042917" y="3182443"/>
            <a:ext cx="304800" cy="68580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4" name="Chevron 83"/>
          <p:cNvSpPr/>
          <p:nvPr/>
        </p:nvSpPr>
        <p:spPr>
          <a:xfrm>
            <a:off x="4034036" y="3182443"/>
            <a:ext cx="304800" cy="68580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5" name="Group 84"/>
          <p:cNvGrpSpPr/>
          <p:nvPr/>
        </p:nvGrpSpPr>
        <p:grpSpPr>
          <a:xfrm rot="18900000">
            <a:off x="1030930" y="2686999"/>
            <a:ext cx="883710" cy="878485"/>
            <a:chOff x="800424" y="2878928"/>
            <a:chExt cx="1217975" cy="1210774"/>
          </a:xfrm>
        </p:grpSpPr>
        <p:sp>
          <p:nvSpPr>
            <p:cNvPr id="86" name="Oval 85"/>
            <p:cNvSpPr/>
            <p:nvPr/>
          </p:nvSpPr>
          <p:spPr>
            <a:xfrm>
              <a:off x="800424" y="3142754"/>
              <a:ext cx="946948" cy="94694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293942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587885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881824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5175770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6469709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7763652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9057594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0351536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873839" y="3220137"/>
              <a:ext cx="800119" cy="80011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293942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587885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881824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5175770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6469709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7763652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9057594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0351536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797530" y="3544326"/>
              <a:ext cx="138690" cy="15937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293942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587885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881824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5175770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6469709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7763652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9057594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0351536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1201426" y="3547036"/>
              <a:ext cx="146322" cy="1463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293942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587885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881824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5175770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6469709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7763652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9057594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0351536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0" name="Rectangle 89"/>
            <p:cNvSpPr/>
            <p:nvPr/>
          </p:nvSpPr>
          <p:spPr>
            <a:xfrm rot="16200000">
              <a:off x="1211767" y="2949570"/>
              <a:ext cx="138690" cy="15937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293942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587885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881824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5175770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6469709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7763652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9057594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0351536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1" name="Rectangle 90"/>
            <p:cNvSpPr/>
            <p:nvPr/>
          </p:nvSpPr>
          <p:spPr>
            <a:xfrm rot="16200000">
              <a:off x="1234272" y="2874357"/>
              <a:ext cx="80981" cy="9012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293942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587885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881824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5175770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6469709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7763652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9057594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0351536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2" name="Rectangle 91"/>
            <p:cNvSpPr/>
            <p:nvPr/>
          </p:nvSpPr>
          <p:spPr>
            <a:xfrm rot="16200000">
              <a:off x="1932846" y="3581483"/>
              <a:ext cx="80981" cy="9012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293942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587885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881824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5175770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6469709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7763652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9057594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0351536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3" name="Arc 92"/>
            <p:cNvSpPr/>
            <p:nvPr/>
          </p:nvSpPr>
          <p:spPr>
            <a:xfrm>
              <a:off x="996322" y="3306115"/>
              <a:ext cx="589331" cy="589331"/>
            </a:xfrm>
            <a:prstGeom prst="arc">
              <a:avLst>
                <a:gd name="adj1" fmla="val 13574198"/>
                <a:gd name="adj2" fmla="val 2643024"/>
              </a:avLst>
            </a:prstGeom>
            <a:ln w="19050">
              <a:solidFill>
                <a:schemeClr val="bg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371476" y="3131653"/>
            <a:ext cx="938476" cy="94188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Group 94"/>
          <p:cNvGrpSpPr/>
          <p:nvPr/>
        </p:nvGrpSpPr>
        <p:grpSpPr>
          <a:xfrm>
            <a:off x="439131" y="3138003"/>
            <a:ext cx="883710" cy="878485"/>
            <a:chOff x="800424" y="2878928"/>
            <a:chExt cx="1217975" cy="1210774"/>
          </a:xfrm>
        </p:grpSpPr>
        <p:sp>
          <p:nvSpPr>
            <p:cNvPr id="96" name="Oval 95"/>
            <p:cNvSpPr/>
            <p:nvPr/>
          </p:nvSpPr>
          <p:spPr>
            <a:xfrm>
              <a:off x="800424" y="3142754"/>
              <a:ext cx="946948" cy="94694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293942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587885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881824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5175770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6469709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7763652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9057594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0351536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873839" y="3220137"/>
              <a:ext cx="800119" cy="80011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293942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587885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881824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5175770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6469709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7763652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9057594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0351536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797530" y="3544326"/>
              <a:ext cx="138690" cy="15937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293942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587885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881824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5175770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6469709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7763652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9057594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0351536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1201426" y="3547036"/>
              <a:ext cx="146322" cy="1463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293942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587885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881824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5175770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6469709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7763652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9057594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0351536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0" name="Rectangle 99"/>
            <p:cNvSpPr/>
            <p:nvPr/>
          </p:nvSpPr>
          <p:spPr>
            <a:xfrm rot="16200000">
              <a:off x="1211767" y="2949570"/>
              <a:ext cx="138690" cy="15937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293942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587885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881824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5175770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6469709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7763652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9057594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0351536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1" name="Rectangle 100"/>
            <p:cNvSpPr/>
            <p:nvPr/>
          </p:nvSpPr>
          <p:spPr>
            <a:xfrm rot="16200000">
              <a:off x="1234272" y="2874357"/>
              <a:ext cx="80981" cy="9012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293942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587885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881824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5175770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6469709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7763652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9057594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0351536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2" name="Rectangle 101"/>
            <p:cNvSpPr/>
            <p:nvPr/>
          </p:nvSpPr>
          <p:spPr>
            <a:xfrm rot="16200000">
              <a:off x="1932846" y="3581483"/>
              <a:ext cx="80981" cy="9012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293942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587885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881824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5175770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6469709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7763652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9057594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0351536" algn="l" defTabSz="2587885" rtl="0" eaLnBrk="1" latinLnBrk="1" hangingPunct="1">
                <a:defRPr sz="50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3" name="Arc 102"/>
            <p:cNvSpPr/>
            <p:nvPr/>
          </p:nvSpPr>
          <p:spPr>
            <a:xfrm>
              <a:off x="996322" y="3306115"/>
              <a:ext cx="589331" cy="589331"/>
            </a:xfrm>
            <a:prstGeom prst="arc">
              <a:avLst>
                <a:gd name="adj1" fmla="val 13574198"/>
                <a:gd name="adj2" fmla="val 2643024"/>
              </a:avLst>
            </a:prstGeom>
            <a:ln w="19050">
              <a:solidFill>
                <a:schemeClr val="bg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334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33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rbit from testb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0662" y="381000"/>
            <a:ext cx="6162675" cy="570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7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인간의 인지에 도움을 주는 데이터 시각화</a:t>
            </a:r>
            <a:endParaRPr lang="en-US" altLang="ko-KR" dirty="0" smtClean="0"/>
          </a:p>
          <a:p>
            <a:endParaRPr lang="en-US" dirty="0"/>
          </a:p>
          <a:p>
            <a:r>
              <a:rPr lang="ko-KR" altLang="en-US" dirty="0" smtClean="0"/>
              <a:t>숨어있는 정보를 보여준다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Visualize the invisible</a:t>
            </a:r>
          </a:p>
          <a:p>
            <a:endParaRPr lang="en-US" dirty="0" smtClean="0"/>
          </a:p>
          <a:p>
            <a:r>
              <a:rPr lang="ko-KR" altLang="en-US" dirty="0" smtClean="0"/>
              <a:t>데이터 가공의 중요성</a:t>
            </a:r>
            <a:endParaRPr lang="en-US" dirty="0" smtClean="0"/>
          </a:p>
          <a:p>
            <a:endParaRPr lang="en-US" dirty="0" smtClean="0"/>
          </a:p>
          <a:p>
            <a:r>
              <a:rPr lang="ko-KR" altLang="en-US" dirty="0" smtClean="0"/>
              <a:t>기계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사람과 교감하다</a:t>
            </a:r>
            <a:endParaRPr lang="en-US" dirty="0" smtClean="0"/>
          </a:p>
          <a:p>
            <a:endParaRPr lang="en-US" dirty="0"/>
          </a:p>
          <a:p>
            <a:r>
              <a:rPr lang="ko-KR" altLang="en-US" dirty="0" smtClean="0"/>
              <a:t>제조 </a:t>
            </a:r>
            <a:r>
              <a:rPr lang="ko-KR" altLang="en-US" smtClean="0"/>
              <a:t>현장에 적용 </a:t>
            </a:r>
            <a:r>
              <a:rPr lang="ko-KR" altLang="en-US" dirty="0" smtClean="0"/>
              <a:t>가능성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21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pic>
        <p:nvPicPr>
          <p:cNvPr id="1026" name="Picture 2" descr="Sunhee Wo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3716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ungtae P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716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yungcheol M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8862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aedong Jeo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886200"/>
            <a:ext cx="2285999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2180" y="19050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92980" y="244850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flocking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4867" y="480060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Ulsan population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92980" y="534566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65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Walmart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금요일 마다 기저귀를 사는 사람들이 맥주도 산다 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알고 보니 퇴근하면서 부인 심부름으로 기저귀 사러 간 남편이 맥주도 같이 사곤 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기저귀랑 맥주를 함께 진열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매출상승</a:t>
            </a:r>
            <a:r>
              <a:rPr lang="en-US" altLang="ko-KR" dirty="0" smtClean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A490ED-5ACF-487C-814D-659D931C1E6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81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" y="2057400"/>
            <a:ext cx="9053513" cy="4714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A490ED-5ACF-487C-814D-659D931C1E6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9143999" cy="2299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32" y="1219201"/>
            <a:ext cx="2362200" cy="465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9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84394</TotalTime>
  <Words>1156</Words>
  <Application>Microsoft Office PowerPoint</Application>
  <PresentationFormat>On-screen Show (4:3)</PresentationFormat>
  <Paragraphs>396</Paragraphs>
  <Slides>73</Slides>
  <Notes>5</Notes>
  <HiddenSlides>0</HiddenSlides>
  <MMClips>12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5" baseType="lpstr">
      <vt:lpstr>Office Theme</vt:lpstr>
      <vt:lpstr>Equation</vt:lpstr>
      <vt:lpstr>Big Data Visualization</vt:lpstr>
      <vt:lpstr>소개</vt:lpstr>
      <vt:lpstr>iSystems Design Researches</vt:lpstr>
      <vt:lpstr>목차</vt:lpstr>
      <vt:lpstr>Big Data in our Life</vt:lpstr>
      <vt:lpstr>Big Data?</vt:lpstr>
      <vt:lpstr>고객을 알기 위해서는 데이터가 필요하다.   데이터 기반 의사 결정</vt:lpstr>
      <vt:lpstr>Walmart</vt:lpstr>
      <vt:lpstr>PowerPoint Presentation</vt:lpstr>
      <vt:lpstr>기술  가격  기회</vt:lpstr>
      <vt:lpstr>Data Visualization</vt:lpstr>
      <vt:lpstr>Our ability to capture data exceeds our ability to make meaning of it</vt:lpstr>
      <vt:lpstr>예시 - 울산 인구  </vt:lpstr>
      <vt:lpstr>Data Visualization in Ulsan</vt:lpstr>
      <vt:lpstr>Data Visualization in Ulsan</vt:lpstr>
      <vt:lpstr>울산의 인구동향</vt:lpstr>
      <vt:lpstr>울산 전출인구의 동향 분석</vt:lpstr>
      <vt:lpstr>울산 내 인구 변화</vt:lpstr>
      <vt:lpstr>Data Visualization Examples</vt:lpstr>
      <vt:lpstr>Visualization in Many Ways</vt:lpstr>
      <vt:lpstr>Radial Reingold–Tilford Tree</vt:lpstr>
      <vt:lpstr>Interactive Plots</vt:lpstr>
      <vt:lpstr>Les Misérables Co-occurrence</vt:lpstr>
      <vt:lpstr>PowerPoint Presentation</vt:lpstr>
      <vt:lpstr>Collective Behaviors - Big Data Generator</vt:lpstr>
      <vt:lpstr>PowerPoint Presentation</vt:lpstr>
      <vt:lpstr>Flocking Birds</vt:lpstr>
      <vt:lpstr>Too Complicated Mathematical Models</vt:lpstr>
      <vt:lpstr>집단 행동</vt:lpstr>
      <vt:lpstr>Big Data Analysis</vt:lpstr>
      <vt:lpstr>Location of Flocking Birds</vt:lpstr>
      <vt:lpstr>Location of Flocking Birds</vt:lpstr>
      <vt:lpstr>Velocity of Flocking Birds</vt:lpstr>
      <vt:lpstr>Facebook Connectivity</vt:lpstr>
      <vt:lpstr>Facebook Connectivity</vt:lpstr>
      <vt:lpstr>Facebook Connectivity</vt:lpstr>
      <vt:lpstr>Recommender Systems  빅데이터를 가장 잘 활용한 예시중 하나</vt:lpstr>
      <vt:lpstr>PowerPoint Presentation</vt:lpstr>
      <vt:lpstr>PowerPoint Presentation</vt:lpstr>
      <vt:lpstr>원리?</vt:lpstr>
      <vt:lpstr>Recommender System</vt:lpstr>
      <vt:lpstr>Movie Recommender</vt:lpstr>
      <vt:lpstr>Data Pre-Processing</vt:lpstr>
      <vt:lpstr>데이터에서 노이즈 제거의 필요성</vt:lpstr>
      <vt:lpstr>PowerPoint Presentation</vt:lpstr>
      <vt:lpstr>Data (Sensor) Fusion </vt:lpstr>
      <vt:lpstr>데이터 (센서) 가 많다고 무조건 좋은 것은 아니다.  잘 사용하여야 한다.</vt:lpstr>
      <vt:lpstr>2 GPS</vt:lpstr>
      <vt:lpstr>2 GPS</vt:lpstr>
      <vt:lpstr>센서의 결합</vt:lpstr>
      <vt:lpstr>PowerPoint Presentation</vt:lpstr>
      <vt:lpstr>인간의 인지패턴</vt:lpstr>
      <vt:lpstr>Interactive Systems  기계, 사람과 교감하다</vt:lpstr>
      <vt:lpstr>Mazinger Z (마징가제트) vs. Robot Taekwon V (로봇태권브이)</vt:lpstr>
      <vt:lpstr>싸우면 누가 이길까?</vt:lpstr>
      <vt:lpstr>Input Devices</vt:lpstr>
      <vt:lpstr>Interactive Machine Learning</vt:lpstr>
      <vt:lpstr>Human-Computer Interface (HCI)</vt:lpstr>
      <vt:lpstr>Robot Arm Control with Leap-motion</vt:lpstr>
      <vt:lpstr>Real-time Interaction with Computer</vt:lpstr>
      <vt:lpstr>Visualization in Manufacturing</vt:lpstr>
      <vt:lpstr>산업 현장 설비 화면</vt:lpstr>
      <vt:lpstr>Manufacturing Process Visualization</vt:lpstr>
      <vt:lpstr>PowerPoint Presentation</vt:lpstr>
      <vt:lpstr>Clamping Operation</vt:lpstr>
      <vt:lpstr>Press Step</vt:lpstr>
      <vt:lpstr>Machine Learning 설비 진단</vt:lpstr>
      <vt:lpstr>화력 발전소</vt:lpstr>
      <vt:lpstr>감시 진단 시스템 필요</vt:lpstr>
      <vt:lpstr>Orbit Analysis</vt:lpstr>
      <vt:lpstr>PowerPoint Presentation</vt:lpstr>
      <vt:lpstr>Conclusions</vt:lpstr>
      <vt:lpstr>Acknowledgement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Seungchul.Lee</dc:creator>
  <cp:lastModifiedBy>USER1407</cp:lastModifiedBy>
  <cp:revision>2518</cp:revision>
  <cp:lastPrinted>2012-12-16T04:26:32Z</cp:lastPrinted>
  <dcterms:created xsi:type="dcterms:W3CDTF">2011-05-26T12:07:40Z</dcterms:created>
  <dcterms:modified xsi:type="dcterms:W3CDTF">2015-05-19T08:54:26Z</dcterms:modified>
</cp:coreProperties>
</file>